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6" r:id="rId2"/>
    <p:sldId id="257" r:id="rId3"/>
    <p:sldId id="258" r:id="rId4"/>
    <p:sldId id="259" r:id="rId5"/>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0B5"/>
    <a:srgbClr val="E0E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3F2177-7B71-7A4D-8E2C-FB6239C03929}" v="96" dt="2024-08-13T08:17:15.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3"/>
    <p:restoredTop sz="94681"/>
  </p:normalViewPr>
  <p:slideViewPr>
    <p:cSldViewPr snapToGrid="0">
      <p:cViewPr>
        <p:scale>
          <a:sx n="151" d="100"/>
          <a:sy n="151" d="100"/>
        </p:scale>
        <p:origin x="-16" y="144"/>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dent - Sng Wei Qi Amos" userId="0cad3dcb-0e0f-4f71-871b-9d17749c09c6" providerId="ADAL" clId="{F43F2177-7B71-7A4D-8E2C-FB6239C03929}"/>
    <pc:docChg chg="undo custSel addSld modSld modMainMaster">
      <pc:chgData name="Student - Sng Wei Qi Amos" userId="0cad3dcb-0e0f-4f71-871b-9d17749c09c6" providerId="ADAL" clId="{F43F2177-7B71-7A4D-8E2C-FB6239C03929}" dt="2024-08-13T08:17:25.339" v="63185" actId="14100"/>
      <pc:docMkLst>
        <pc:docMk/>
      </pc:docMkLst>
      <pc:sldChg chg="addSp delSp modSp mod chgLayout">
        <pc:chgData name="Student - Sng Wei Qi Amos" userId="0cad3dcb-0e0f-4f71-871b-9d17749c09c6" providerId="ADAL" clId="{F43F2177-7B71-7A4D-8E2C-FB6239C03929}" dt="2024-08-13T07:20:37.619" v="63032" actId="1035"/>
        <pc:sldMkLst>
          <pc:docMk/>
          <pc:sldMk cId="4070927775" sldId="256"/>
        </pc:sldMkLst>
        <pc:spChg chg="add mod">
          <ac:chgData name="Student - Sng Wei Qi Amos" userId="0cad3dcb-0e0f-4f71-871b-9d17749c09c6" providerId="ADAL" clId="{F43F2177-7B71-7A4D-8E2C-FB6239C03929}" dt="2024-08-12T05:20:23.011" v="23775" actId="1076"/>
          <ac:spMkLst>
            <pc:docMk/>
            <pc:sldMk cId="4070927775" sldId="256"/>
            <ac:spMk id="2" creationId="{537C633D-C59D-A7CA-C21C-1C469844D2EE}"/>
          </ac:spMkLst>
        </pc:spChg>
        <pc:spChg chg="del">
          <ac:chgData name="Student - Sng Wei Qi Amos" userId="0cad3dcb-0e0f-4f71-871b-9d17749c09c6" providerId="ADAL" clId="{F43F2177-7B71-7A4D-8E2C-FB6239C03929}" dt="2024-08-11T05:41:41.798" v="0" actId="478"/>
          <ac:spMkLst>
            <pc:docMk/>
            <pc:sldMk cId="4070927775" sldId="256"/>
            <ac:spMk id="2" creationId="{57C5CCBB-5FB7-9700-1767-952A18CFC292}"/>
          </ac:spMkLst>
        </pc:spChg>
        <pc:spChg chg="add mod">
          <ac:chgData name="Student - Sng Wei Qi Amos" userId="0cad3dcb-0e0f-4f71-871b-9d17749c09c6" providerId="ADAL" clId="{F43F2177-7B71-7A4D-8E2C-FB6239C03929}" dt="2024-08-12T07:20:23.265" v="28759" actId="20577"/>
          <ac:spMkLst>
            <pc:docMk/>
            <pc:sldMk cId="4070927775" sldId="256"/>
            <ac:spMk id="3" creationId="{073E1C1C-2822-C3F8-60AF-25A0ACC1613F}"/>
          </ac:spMkLst>
        </pc:spChg>
        <pc:spChg chg="del">
          <ac:chgData name="Student - Sng Wei Qi Amos" userId="0cad3dcb-0e0f-4f71-871b-9d17749c09c6" providerId="ADAL" clId="{F43F2177-7B71-7A4D-8E2C-FB6239C03929}" dt="2024-08-11T05:41:50.241" v="1" actId="478"/>
          <ac:spMkLst>
            <pc:docMk/>
            <pc:sldMk cId="4070927775" sldId="256"/>
            <ac:spMk id="3" creationId="{C160FB43-BC5E-7F90-D08B-682E000FF97F}"/>
          </ac:spMkLst>
        </pc:spChg>
        <pc:spChg chg="add del mod">
          <ac:chgData name="Student - Sng Wei Qi Amos" userId="0cad3dcb-0e0f-4f71-871b-9d17749c09c6" providerId="ADAL" clId="{F43F2177-7B71-7A4D-8E2C-FB6239C03929}" dt="2024-08-11T06:13:59.578" v="4" actId="478"/>
          <ac:spMkLst>
            <pc:docMk/>
            <pc:sldMk cId="4070927775" sldId="256"/>
            <ac:spMk id="4" creationId="{64ED0209-8396-3B6C-9B6D-B8A0F436B6E7}"/>
          </ac:spMkLst>
        </pc:spChg>
        <pc:spChg chg="add del mod">
          <ac:chgData name="Student - Sng Wei Qi Amos" userId="0cad3dcb-0e0f-4f71-871b-9d17749c09c6" providerId="ADAL" clId="{F43F2177-7B71-7A4D-8E2C-FB6239C03929}" dt="2024-08-11T06:14:01.235" v="5" actId="478"/>
          <ac:spMkLst>
            <pc:docMk/>
            <pc:sldMk cId="4070927775" sldId="256"/>
            <ac:spMk id="5" creationId="{427483CD-A986-A7E0-2006-7C3685EC353A}"/>
          </ac:spMkLst>
        </pc:spChg>
        <pc:spChg chg="add mod">
          <ac:chgData name="Student - Sng Wei Qi Amos" userId="0cad3dcb-0e0f-4f71-871b-9d17749c09c6" providerId="ADAL" clId="{F43F2177-7B71-7A4D-8E2C-FB6239C03929}" dt="2024-08-11T18:51:17.764" v="19582" actId="14100"/>
          <ac:spMkLst>
            <pc:docMk/>
            <pc:sldMk cId="4070927775" sldId="256"/>
            <ac:spMk id="6" creationId="{F51ADAA9-D652-2420-4CF2-2D904F9EE5C6}"/>
          </ac:spMkLst>
        </pc:spChg>
        <pc:spChg chg="add del mod">
          <ac:chgData name="Student - Sng Wei Qi Amos" userId="0cad3dcb-0e0f-4f71-871b-9d17749c09c6" providerId="ADAL" clId="{F43F2177-7B71-7A4D-8E2C-FB6239C03929}" dt="2024-08-11T18:51:12.393" v="19581" actId="14100"/>
          <ac:spMkLst>
            <pc:docMk/>
            <pc:sldMk cId="4070927775" sldId="256"/>
            <ac:spMk id="7" creationId="{0139D5D2-3D75-8AF1-F6EF-A65D87E25A51}"/>
          </ac:spMkLst>
        </pc:spChg>
        <pc:spChg chg="add del mod">
          <ac:chgData name="Student - Sng Wei Qi Amos" userId="0cad3dcb-0e0f-4f71-871b-9d17749c09c6" providerId="ADAL" clId="{F43F2177-7B71-7A4D-8E2C-FB6239C03929}" dt="2024-08-11T06:15:08.046" v="25" actId="767"/>
          <ac:spMkLst>
            <pc:docMk/>
            <pc:sldMk cId="4070927775" sldId="256"/>
            <ac:spMk id="8" creationId="{8503AB16-F882-83F3-7776-7B55C449132F}"/>
          </ac:spMkLst>
        </pc:spChg>
        <pc:spChg chg="add mod">
          <ac:chgData name="Student - Sng Wei Qi Amos" userId="0cad3dcb-0e0f-4f71-871b-9d17749c09c6" providerId="ADAL" clId="{F43F2177-7B71-7A4D-8E2C-FB6239C03929}" dt="2024-08-11T18:51:46.184" v="19591" actId="14100"/>
          <ac:spMkLst>
            <pc:docMk/>
            <pc:sldMk cId="4070927775" sldId="256"/>
            <ac:spMk id="9" creationId="{A8DF8DD4-3A6B-399B-9B84-0344591D7941}"/>
          </ac:spMkLst>
        </pc:spChg>
        <pc:spChg chg="add mod">
          <ac:chgData name="Student - Sng Wei Qi Amos" userId="0cad3dcb-0e0f-4f71-871b-9d17749c09c6" providerId="ADAL" clId="{F43F2177-7B71-7A4D-8E2C-FB6239C03929}" dt="2024-08-11T18:51:35.088" v="19587" actId="14100"/>
          <ac:spMkLst>
            <pc:docMk/>
            <pc:sldMk cId="4070927775" sldId="256"/>
            <ac:spMk id="10" creationId="{50BC7EAE-B166-70BD-3635-80B8E0E710AC}"/>
          </ac:spMkLst>
        </pc:spChg>
        <pc:spChg chg="add mod">
          <ac:chgData name="Student - Sng Wei Qi Amos" userId="0cad3dcb-0e0f-4f71-871b-9d17749c09c6" providerId="ADAL" clId="{F43F2177-7B71-7A4D-8E2C-FB6239C03929}" dt="2024-08-11T18:52:12.623" v="19606" actId="14100"/>
          <ac:spMkLst>
            <pc:docMk/>
            <pc:sldMk cId="4070927775" sldId="256"/>
            <ac:spMk id="12" creationId="{1F5006FD-A52E-A19F-042F-5C855D01ADD6}"/>
          </ac:spMkLst>
        </pc:spChg>
        <pc:spChg chg="add mod">
          <ac:chgData name="Student - Sng Wei Qi Amos" userId="0cad3dcb-0e0f-4f71-871b-9d17749c09c6" providerId="ADAL" clId="{F43F2177-7B71-7A4D-8E2C-FB6239C03929}" dt="2024-08-13T07:18:24.732" v="62944" actId="20577"/>
          <ac:spMkLst>
            <pc:docMk/>
            <pc:sldMk cId="4070927775" sldId="256"/>
            <ac:spMk id="13" creationId="{5984BE32-B3AF-E1B1-0A48-0A602093633F}"/>
          </ac:spMkLst>
        </pc:spChg>
        <pc:spChg chg="add mod">
          <ac:chgData name="Student - Sng Wei Qi Amos" userId="0cad3dcb-0e0f-4f71-871b-9d17749c09c6" providerId="ADAL" clId="{F43F2177-7B71-7A4D-8E2C-FB6239C03929}" dt="2024-08-11T18:54:15.396" v="19681" actId="1036"/>
          <ac:spMkLst>
            <pc:docMk/>
            <pc:sldMk cId="4070927775" sldId="256"/>
            <ac:spMk id="14" creationId="{CA525A7B-EF7A-C394-D08A-FA70B610AB91}"/>
          </ac:spMkLst>
        </pc:spChg>
        <pc:spChg chg="add mod">
          <ac:chgData name="Student - Sng Wei Qi Amos" userId="0cad3dcb-0e0f-4f71-871b-9d17749c09c6" providerId="ADAL" clId="{F43F2177-7B71-7A4D-8E2C-FB6239C03929}" dt="2024-08-13T07:20:34.812" v="63031" actId="1076"/>
          <ac:spMkLst>
            <pc:docMk/>
            <pc:sldMk cId="4070927775" sldId="256"/>
            <ac:spMk id="15" creationId="{C8B22643-9FDE-641D-203C-06D1CE8920B5}"/>
          </ac:spMkLst>
        </pc:spChg>
        <pc:spChg chg="add mod">
          <ac:chgData name="Student - Sng Wei Qi Amos" userId="0cad3dcb-0e0f-4f71-871b-9d17749c09c6" providerId="ADAL" clId="{F43F2177-7B71-7A4D-8E2C-FB6239C03929}" dt="2024-08-11T14:36:33.726" v="9611"/>
          <ac:spMkLst>
            <pc:docMk/>
            <pc:sldMk cId="4070927775" sldId="256"/>
            <ac:spMk id="16" creationId="{0B74D492-BC4E-BD36-EA30-49348B62EBAB}"/>
          </ac:spMkLst>
        </pc:spChg>
        <pc:spChg chg="add del mod">
          <ac:chgData name="Student - Sng Wei Qi Amos" userId="0cad3dcb-0e0f-4f71-871b-9d17749c09c6" providerId="ADAL" clId="{F43F2177-7B71-7A4D-8E2C-FB6239C03929}" dt="2024-08-11T18:54:05.874" v="19668" actId="478"/>
          <ac:spMkLst>
            <pc:docMk/>
            <pc:sldMk cId="4070927775" sldId="256"/>
            <ac:spMk id="18" creationId="{F38ABE02-5B63-0A50-593A-85C5F6AAB5D1}"/>
          </ac:spMkLst>
        </pc:spChg>
        <pc:spChg chg="add mod">
          <ac:chgData name="Student - Sng Wei Qi Amos" userId="0cad3dcb-0e0f-4f71-871b-9d17749c09c6" providerId="ADAL" clId="{F43F2177-7B71-7A4D-8E2C-FB6239C03929}" dt="2024-08-11T17:41:07.029" v="14585"/>
          <ac:spMkLst>
            <pc:docMk/>
            <pc:sldMk cId="4070927775" sldId="256"/>
            <ac:spMk id="19" creationId="{F717743A-679A-9229-1810-1C7F4077FA0C}"/>
          </ac:spMkLst>
        </pc:spChg>
        <pc:spChg chg="add del mod">
          <ac:chgData name="Student - Sng Wei Qi Amos" userId="0cad3dcb-0e0f-4f71-871b-9d17749c09c6" providerId="ADAL" clId="{F43F2177-7B71-7A4D-8E2C-FB6239C03929}" dt="2024-08-11T17:41:38.203" v="14616"/>
          <ac:spMkLst>
            <pc:docMk/>
            <pc:sldMk cId="4070927775" sldId="256"/>
            <ac:spMk id="20" creationId="{72D74487-20C1-186F-F6B8-2C715D085616}"/>
          </ac:spMkLst>
        </pc:spChg>
        <pc:spChg chg="add mod">
          <ac:chgData name="Student - Sng Wei Qi Amos" userId="0cad3dcb-0e0f-4f71-871b-9d17749c09c6" providerId="ADAL" clId="{F43F2177-7B71-7A4D-8E2C-FB6239C03929}" dt="2024-08-13T07:18:40.624" v="62948" actId="1076"/>
          <ac:spMkLst>
            <pc:docMk/>
            <pc:sldMk cId="4070927775" sldId="256"/>
            <ac:spMk id="21" creationId="{D0FAF51A-9A3F-2522-63B4-06BCDABB008F}"/>
          </ac:spMkLst>
        </pc:spChg>
        <pc:spChg chg="add mod">
          <ac:chgData name="Student - Sng Wei Qi Amos" userId="0cad3dcb-0e0f-4f71-871b-9d17749c09c6" providerId="ADAL" clId="{F43F2177-7B71-7A4D-8E2C-FB6239C03929}" dt="2024-08-12T05:05:11.724" v="23733" actId="14100"/>
          <ac:spMkLst>
            <pc:docMk/>
            <pc:sldMk cId="4070927775" sldId="256"/>
            <ac:spMk id="22" creationId="{0601E19D-6F7D-030F-A844-3CCD1AB54621}"/>
          </ac:spMkLst>
        </pc:spChg>
        <pc:spChg chg="add mod">
          <ac:chgData name="Student - Sng Wei Qi Amos" userId="0cad3dcb-0e0f-4f71-871b-9d17749c09c6" providerId="ADAL" clId="{F43F2177-7B71-7A4D-8E2C-FB6239C03929}" dt="2024-08-12T05:05:20.020" v="23735" actId="1076"/>
          <ac:spMkLst>
            <pc:docMk/>
            <pc:sldMk cId="4070927775" sldId="256"/>
            <ac:spMk id="23" creationId="{DC9F36B4-B23B-2486-70D7-FC345CC5E088}"/>
          </ac:spMkLst>
        </pc:spChg>
        <pc:spChg chg="add mod">
          <ac:chgData name="Student - Sng Wei Qi Amos" userId="0cad3dcb-0e0f-4f71-871b-9d17749c09c6" providerId="ADAL" clId="{F43F2177-7B71-7A4D-8E2C-FB6239C03929}" dt="2024-08-12T05:04:53.169" v="23729" actId="14100"/>
          <ac:spMkLst>
            <pc:docMk/>
            <pc:sldMk cId="4070927775" sldId="256"/>
            <ac:spMk id="24" creationId="{03BAB2F8-AC37-0188-3922-7EDDE4FB3F88}"/>
          </ac:spMkLst>
        </pc:spChg>
        <pc:spChg chg="add mod">
          <ac:chgData name="Student - Sng Wei Qi Amos" userId="0cad3dcb-0e0f-4f71-871b-9d17749c09c6" providerId="ADAL" clId="{F43F2177-7B71-7A4D-8E2C-FB6239C03929}" dt="2024-08-12T05:04:35.102" v="23726" actId="20577"/>
          <ac:spMkLst>
            <pc:docMk/>
            <pc:sldMk cId="4070927775" sldId="256"/>
            <ac:spMk id="25" creationId="{3BDC3FEB-570D-78B4-14E2-71599B5FB3C3}"/>
          </ac:spMkLst>
        </pc:spChg>
        <pc:picChg chg="add mod modCrop">
          <ac:chgData name="Student - Sng Wei Qi Amos" userId="0cad3dcb-0e0f-4f71-871b-9d17749c09c6" providerId="ADAL" clId="{F43F2177-7B71-7A4D-8E2C-FB6239C03929}" dt="2024-08-11T18:51:43.701" v="19590" actId="14100"/>
          <ac:picMkLst>
            <pc:docMk/>
            <pc:sldMk cId="4070927775" sldId="256"/>
            <ac:picMk id="11" creationId="{0ED9EA25-B581-F131-B0F0-6064856ED305}"/>
          </ac:picMkLst>
        </pc:picChg>
        <pc:picChg chg="add mod">
          <ac:chgData name="Student - Sng Wei Qi Amos" userId="0cad3dcb-0e0f-4f71-871b-9d17749c09c6" providerId="ADAL" clId="{F43F2177-7B71-7A4D-8E2C-FB6239C03929}" dt="2024-08-13T07:20:37.619" v="63032" actId="1035"/>
          <ac:picMkLst>
            <pc:docMk/>
            <pc:sldMk cId="4070927775" sldId="256"/>
            <ac:picMk id="17" creationId="{4F7F59D3-719E-077B-6DE5-0AF554062C8A}"/>
          </ac:picMkLst>
        </pc:picChg>
      </pc:sldChg>
      <pc:sldChg chg="addSp delSp modSp new mod">
        <pc:chgData name="Student - Sng Wei Qi Amos" userId="0cad3dcb-0e0f-4f71-871b-9d17749c09c6" providerId="ADAL" clId="{F43F2177-7B71-7A4D-8E2C-FB6239C03929}" dt="2024-08-12T16:22:31.504" v="50833" actId="1038"/>
        <pc:sldMkLst>
          <pc:docMk/>
          <pc:sldMk cId="2242456036" sldId="257"/>
        </pc:sldMkLst>
        <pc:spChg chg="del">
          <ac:chgData name="Student - Sng Wei Qi Amos" userId="0cad3dcb-0e0f-4f71-871b-9d17749c09c6" providerId="ADAL" clId="{F43F2177-7B71-7A4D-8E2C-FB6239C03929}" dt="2024-08-12T07:21:33.242" v="28761" actId="478"/>
          <ac:spMkLst>
            <pc:docMk/>
            <pc:sldMk cId="2242456036" sldId="257"/>
            <ac:spMk id="2" creationId="{A7FB3F1B-92B4-3BDB-91CA-803AA36C47B5}"/>
          </ac:spMkLst>
        </pc:spChg>
        <pc:spChg chg="del">
          <ac:chgData name="Student - Sng Wei Qi Amos" userId="0cad3dcb-0e0f-4f71-871b-9d17749c09c6" providerId="ADAL" clId="{F43F2177-7B71-7A4D-8E2C-FB6239C03929}" dt="2024-08-12T07:21:35.984" v="28762" actId="478"/>
          <ac:spMkLst>
            <pc:docMk/>
            <pc:sldMk cId="2242456036" sldId="257"/>
            <ac:spMk id="3" creationId="{C7B20ECB-FC5E-80CD-0FFE-EF795B8F9011}"/>
          </ac:spMkLst>
        </pc:spChg>
        <pc:spChg chg="add mod">
          <ac:chgData name="Student - Sng Wei Qi Amos" userId="0cad3dcb-0e0f-4f71-871b-9d17749c09c6" providerId="ADAL" clId="{F43F2177-7B71-7A4D-8E2C-FB6239C03929}" dt="2024-08-12T08:57:13.313" v="33719" actId="1076"/>
          <ac:spMkLst>
            <pc:docMk/>
            <pc:sldMk cId="2242456036" sldId="257"/>
            <ac:spMk id="4" creationId="{13CF10C0-0BA5-C873-095E-56A13590BD78}"/>
          </ac:spMkLst>
        </pc:spChg>
        <pc:spChg chg="add mod">
          <ac:chgData name="Student - Sng Wei Qi Amos" userId="0cad3dcb-0e0f-4f71-871b-9d17749c09c6" providerId="ADAL" clId="{F43F2177-7B71-7A4D-8E2C-FB6239C03929}" dt="2024-08-12T07:36:08.999" v="29119" actId="20577"/>
          <ac:spMkLst>
            <pc:docMk/>
            <pc:sldMk cId="2242456036" sldId="257"/>
            <ac:spMk id="5" creationId="{6B422160-4827-0E27-567E-47B57A2C067A}"/>
          </ac:spMkLst>
        </pc:spChg>
        <pc:spChg chg="add mod">
          <ac:chgData name="Student - Sng Wei Qi Amos" userId="0cad3dcb-0e0f-4f71-871b-9d17749c09c6" providerId="ADAL" clId="{F43F2177-7B71-7A4D-8E2C-FB6239C03929}" dt="2024-08-12T07:38:45.659" v="29288" actId="1036"/>
          <ac:spMkLst>
            <pc:docMk/>
            <pc:sldMk cId="2242456036" sldId="257"/>
            <ac:spMk id="7" creationId="{EFA5297D-8978-F322-F5CB-1306F6D7F498}"/>
          </ac:spMkLst>
        </pc:spChg>
        <pc:spChg chg="add mod">
          <ac:chgData name="Student - Sng Wei Qi Amos" userId="0cad3dcb-0e0f-4f71-871b-9d17749c09c6" providerId="ADAL" clId="{F43F2177-7B71-7A4D-8E2C-FB6239C03929}" dt="2024-08-12T07:40:13.308" v="29466" actId="1035"/>
          <ac:spMkLst>
            <pc:docMk/>
            <pc:sldMk cId="2242456036" sldId="257"/>
            <ac:spMk id="8" creationId="{8D058ECA-A8B0-ED75-11AB-84547CD3712B}"/>
          </ac:spMkLst>
        </pc:spChg>
        <pc:spChg chg="add mod">
          <ac:chgData name="Student - Sng Wei Qi Amos" userId="0cad3dcb-0e0f-4f71-871b-9d17749c09c6" providerId="ADAL" clId="{F43F2177-7B71-7A4D-8E2C-FB6239C03929}" dt="2024-08-12T07:41:10.061" v="29691" actId="20577"/>
          <ac:spMkLst>
            <pc:docMk/>
            <pc:sldMk cId="2242456036" sldId="257"/>
            <ac:spMk id="9" creationId="{D5DEF8CE-2845-7F13-EFD3-C0EC4953B1E0}"/>
          </ac:spMkLst>
        </pc:spChg>
        <pc:spChg chg="add mod">
          <ac:chgData name="Student - Sng Wei Qi Amos" userId="0cad3dcb-0e0f-4f71-871b-9d17749c09c6" providerId="ADAL" clId="{F43F2177-7B71-7A4D-8E2C-FB6239C03929}" dt="2024-08-12T07:44:54.717" v="29717" actId="207"/>
          <ac:spMkLst>
            <pc:docMk/>
            <pc:sldMk cId="2242456036" sldId="257"/>
            <ac:spMk id="10" creationId="{11D2644A-0061-4E0E-6F9B-5532A89A1672}"/>
          </ac:spMkLst>
        </pc:spChg>
        <pc:spChg chg="add mod">
          <ac:chgData name="Student - Sng Wei Qi Amos" userId="0cad3dcb-0e0f-4f71-871b-9d17749c09c6" providerId="ADAL" clId="{F43F2177-7B71-7A4D-8E2C-FB6239C03929}" dt="2024-08-12T08:58:02.410" v="33740" actId="20577"/>
          <ac:spMkLst>
            <pc:docMk/>
            <pc:sldMk cId="2242456036" sldId="257"/>
            <ac:spMk id="11" creationId="{72C80EDF-BCFA-F5C3-8B58-9E90A1F464E4}"/>
          </ac:spMkLst>
        </pc:spChg>
        <pc:spChg chg="add mod">
          <ac:chgData name="Student - Sng Wei Qi Amos" userId="0cad3dcb-0e0f-4f71-871b-9d17749c09c6" providerId="ADAL" clId="{F43F2177-7B71-7A4D-8E2C-FB6239C03929}" dt="2024-08-12T09:38:44.641" v="36189" actId="14100"/>
          <ac:spMkLst>
            <pc:docMk/>
            <pc:sldMk cId="2242456036" sldId="257"/>
            <ac:spMk id="12" creationId="{E08A305D-FD27-689E-7442-A122C2FA55B2}"/>
          </ac:spMkLst>
        </pc:spChg>
        <pc:spChg chg="add mod">
          <ac:chgData name="Student - Sng Wei Qi Amos" userId="0cad3dcb-0e0f-4f71-871b-9d17749c09c6" providerId="ADAL" clId="{F43F2177-7B71-7A4D-8E2C-FB6239C03929}" dt="2024-08-12T09:44:02.804" v="36883" actId="113"/>
          <ac:spMkLst>
            <pc:docMk/>
            <pc:sldMk cId="2242456036" sldId="257"/>
            <ac:spMk id="13" creationId="{472434CB-B221-B6AA-9819-A4155EFA4440}"/>
          </ac:spMkLst>
        </pc:spChg>
        <pc:spChg chg="add mod">
          <ac:chgData name="Student - Sng Wei Qi Amos" userId="0cad3dcb-0e0f-4f71-871b-9d17749c09c6" providerId="ADAL" clId="{F43F2177-7B71-7A4D-8E2C-FB6239C03929}" dt="2024-08-12T12:10:13.815" v="36887" actId="2085"/>
          <ac:spMkLst>
            <pc:docMk/>
            <pc:sldMk cId="2242456036" sldId="257"/>
            <ac:spMk id="14" creationId="{F2AD8A84-B2E5-A729-12DD-004D14AD777B}"/>
          </ac:spMkLst>
        </pc:spChg>
        <pc:spChg chg="add mod">
          <ac:chgData name="Student - Sng Wei Qi Amos" userId="0cad3dcb-0e0f-4f71-871b-9d17749c09c6" providerId="ADAL" clId="{F43F2177-7B71-7A4D-8E2C-FB6239C03929}" dt="2024-08-12T12:22:53.325" v="38615" actId="207"/>
          <ac:spMkLst>
            <pc:docMk/>
            <pc:sldMk cId="2242456036" sldId="257"/>
            <ac:spMk id="15" creationId="{7BBF63C2-4B2B-383E-E899-3E4C741309E8}"/>
          </ac:spMkLst>
        </pc:spChg>
        <pc:spChg chg="add mod">
          <ac:chgData name="Student - Sng Wei Qi Amos" userId="0cad3dcb-0e0f-4f71-871b-9d17749c09c6" providerId="ADAL" clId="{F43F2177-7B71-7A4D-8E2C-FB6239C03929}" dt="2024-08-12T12:53:01.175" v="40784" actId="14100"/>
          <ac:spMkLst>
            <pc:docMk/>
            <pc:sldMk cId="2242456036" sldId="257"/>
            <ac:spMk id="16" creationId="{58F2ABEA-B3E2-07E5-12D0-CCA3F2599AE4}"/>
          </ac:spMkLst>
        </pc:spChg>
        <pc:spChg chg="add mod">
          <ac:chgData name="Student - Sng Wei Qi Amos" userId="0cad3dcb-0e0f-4f71-871b-9d17749c09c6" providerId="ADAL" clId="{F43F2177-7B71-7A4D-8E2C-FB6239C03929}" dt="2024-08-12T13:39:50.146" v="42991" actId="1076"/>
          <ac:spMkLst>
            <pc:docMk/>
            <pc:sldMk cId="2242456036" sldId="257"/>
            <ac:spMk id="17" creationId="{978CF5AC-4985-BE8F-D22E-165D58595F34}"/>
          </ac:spMkLst>
        </pc:spChg>
        <pc:spChg chg="add mod">
          <ac:chgData name="Student - Sng Wei Qi Amos" userId="0cad3dcb-0e0f-4f71-871b-9d17749c09c6" providerId="ADAL" clId="{F43F2177-7B71-7A4D-8E2C-FB6239C03929}" dt="2024-08-12T13:39:59.570" v="42992" actId="1076"/>
          <ac:spMkLst>
            <pc:docMk/>
            <pc:sldMk cId="2242456036" sldId="257"/>
            <ac:spMk id="21" creationId="{5F1BDFC6-8D73-605F-A110-18B3607D7384}"/>
          </ac:spMkLst>
        </pc:spChg>
        <pc:spChg chg="add mod">
          <ac:chgData name="Student - Sng Wei Qi Amos" userId="0cad3dcb-0e0f-4f71-871b-9d17749c09c6" providerId="ADAL" clId="{F43F2177-7B71-7A4D-8E2C-FB6239C03929}" dt="2024-08-12T14:24:50.489" v="47571" actId="1038"/>
          <ac:spMkLst>
            <pc:docMk/>
            <pc:sldMk cId="2242456036" sldId="257"/>
            <ac:spMk id="22" creationId="{55CC9FE2-F79E-BE29-95F3-2005FBC2F8B4}"/>
          </ac:spMkLst>
        </pc:spChg>
        <pc:spChg chg="add mod">
          <ac:chgData name="Student - Sng Wei Qi Amos" userId="0cad3dcb-0e0f-4f71-871b-9d17749c09c6" providerId="ADAL" clId="{F43F2177-7B71-7A4D-8E2C-FB6239C03929}" dt="2024-08-12T16:22:27.571" v="50831" actId="14100"/>
          <ac:spMkLst>
            <pc:docMk/>
            <pc:sldMk cId="2242456036" sldId="257"/>
            <ac:spMk id="26" creationId="{1287DCC3-CD74-3B1A-F5B5-ACBAC433A537}"/>
          </ac:spMkLst>
        </pc:spChg>
        <pc:spChg chg="add mod">
          <ac:chgData name="Student - Sng Wei Qi Amos" userId="0cad3dcb-0e0f-4f71-871b-9d17749c09c6" providerId="ADAL" clId="{F43F2177-7B71-7A4D-8E2C-FB6239C03929}" dt="2024-08-12T16:22:31.504" v="50833" actId="1038"/>
          <ac:spMkLst>
            <pc:docMk/>
            <pc:sldMk cId="2242456036" sldId="257"/>
            <ac:spMk id="28" creationId="{B2C8D725-5B4D-4253-B08B-4DF20AC2B36A}"/>
          </ac:spMkLst>
        </pc:spChg>
        <pc:graphicFrameChg chg="add mod modGraphic">
          <ac:chgData name="Student - Sng Wei Qi Amos" userId="0cad3dcb-0e0f-4f71-871b-9d17749c09c6" providerId="ADAL" clId="{F43F2177-7B71-7A4D-8E2C-FB6239C03929}" dt="2024-08-12T07:39:57.196" v="29450" actId="20577"/>
          <ac:graphicFrameMkLst>
            <pc:docMk/>
            <pc:sldMk cId="2242456036" sldId="257"/>
            <ac:graphicFrameMk id="6" creationId="{E4973837-8CB5-91E2-C8B6-3E69AAA3BA22}"/>
          </ac:graphicFrameMkLst>
        </pc:graphicFrameChg>
        <pc:graphicFrameChg chg="add mod modGraphic">
          <ac:chgData name="Student - Sng Wei Qi Amos" userId="0cad3dcb-0e0f-4f71-871b-9d17749c09c6" providerId="ADAL" clId="{F43F2177-7B71-7A4D-8E2C-FB6239C03929}" dt="2024-08-12T15:18:53.550" v="50276" actId="207"/>
          <ac:graphicFrameMkLst>
            <pc:docMk/>
            <pc:sldMk cId="2242456036" sldId="257"/>
            <ac:graphicFrameMk id="25" creationId="{5D38D777-F4D5-540D-06E1-6261CEA66974}"/>
          </ac:graphicFrameMkLst>
        </pc:graphicFrameChg>
        <pc:graphicFrameChg chg="add mod modGraphic">
          <ac:chgData name="Student - Sng Wei Qi Amos" userId="0cad3dcb-0e0f-4f71-871b-9d17749c09c6" providerId="ADAL" clId="{F43F2177-7B71-7A4D-8E2C-FB6239C03929}" dt="2024-08-12T15:21:09.421" v="50284" actId="207"/>
          <ac:graphicFrameMkLst>
            <pc:docMk/>
            <pc:sldMk cId="2242456036" sldId="257"/>
            <ac:graphicFrameMk id="27" creationId="{62CE105E-918A-CBC9-BEEA-149A67C45069}"/>
          </ac:graphicFrameMkLst>
        </pc:graphicFrameChg>
        <pc:picChg chg="add mod">
          <ac:chgData name="Student - Sng Wei Qi Amos" userId="0cad3dcb-0e0f-4f71-871b-9d17749c09c6" providerId="ADAL" clId="{F43F2177-7B71-7A4D-8E2C-FB6239C03929}" dt="2024-08-12T16:11:46.130" v="50316"/>
          <ac:picMkLst>
            <pc:docMk/>
            <pc:sldMk cId="2242456036" sldId="257"/>
            <ac:picMk id="2" creationId="{C284A83C-9E31-B62B-D20B-3DEE20906864}"/>
          </ac:picMkLst>
        </pc:picChg>
        <pc:picChg chg="add mod">
          <ac:chgData name="Student - Sng Wei Qi Amos" userId="0cad3dcb-0e0f-4f71-871b-9d17749c09c6" providerId="ADAL" clId="{F43F2177-7B71-7A4D-8E2C-FB6239C03929}" dt="2024-08-12T16:12:06.113" v="50326" actId="14100"/>
          <ac:picMkLst>
            <pc:docMk/>
            <pc:sldMk cId="2242456036" sldId="257"/>
            <ac:picMk id="3" creationId="{E9AE2F89-234A-6981-0803-2EB4A763124E}"/>
          </ac:picMkLst>
        </pc:picChg>
        <pc:picChg chg="add mod">
          <ac:chgData name="Student - Sng Wei Qi Amos" userId="0cad3dcb-0e0f-4f71-871b-9d17749c09c6" providerId="ADAL" clId="{F43F2177-7B71-7A4D-8E2C-FB6239C03929}" dt="2024-08-12T13:59:59.869" v="45281" actId="1036"/>
          <ac:picMkLst>
            <pc:docMk/>
            <pc:sldMk cId="2242456036" sldId="257"/>
            <ac:picMk id="19" creationId="{B54464B5-BB17-B535-D106-9EA229A177AB}"/>
          </ac:picMkLst>
        </pc:picChg>
        <pc:picChg chg="add mod">
          <ac:chgData name="Student - Sng Wei Qi Amos" userId="0cad3dcb-0e0f-4f71-871b-9d17749c09c6" providerId="ADAL" clId="{F43F2177-7B71-7A4D-8E2C-FB6239C03929}" dt="2024-08-12T14:12:27.868" v="46542" actId="14100"/>
          <ac:picMkLst>
            <pc:docMk/>
            <pc:sldMk cId="2242456036" sldId="257"/>
            <ac:picMk id="20" creationId="{57DECEAD-F78A-3D42-3ABC-1D8093A70A0E}"/>
          </ac:picMkLst>
        </pc:picChg>
        <pc:picChg chg="add del mod">
          <ac:chgData name="Student - Sng Wei Qi Amos" userId="0cad3dcb-0e0f-4f71-871b-9d17749c09c6" providerId="ADAL" clId="{F43F2177-7B71-7A4D-8E2C-FB6239C03929}" dt="2024-08-12T14:23:37.200" v="47549" actId="478"/>
          <ac:picMkLst>
            <pc:docMk/>
            <pc:sldMk cId="2242456036" sldId="257"/>
            <ac:picMk id="24" creationId="{0D8C8F09-F090-C33C-39BB-45E278855059}"/>
          </ac:picMkLst>
        </pc:picChg>
        <pc:picChg chg="add mod">
          <ac:chgData name="Student - Sng Wei Qi Amos" userId="0cad3dcb-0e0f-4f71-871b-9d17749c09c6" providerId="ADAL" clId="{F43F2177-7B71-7A4D-8E2C-FB6239C03929}" dt="2024-08-12T15:41:19.401" v="50294" actId="1035"/>
          <ac:picMkLst>
            <pc:docMk/>
            <pc:sldMk cId="2242456036" sldId="257"/>
            <ac:picMk id="29" creationId="{E4B50381-6A68-8132-85F6-F4B57654C3AE}"/>
          </ac:picMkLst>
        </pc:picChg>
        <pc:picChg chg="add mod">
          <ac:chgData name="Student - Sng Wei Qi Amos" userId="0cad3dcb-0e0f-4f71-871b-9d17749c09c6" providerId="ADAL" clId="{F43F2177-7B71-7A4D-8E2C-FB6239C03929}" dt="2024-08-12T15:41:17.224" v="50291" actId="1037"/>
          <ac:picMkLst>
            <pc:docMk/>
            <pc:sldMk cId="2242456036" sldId="257"/>
            <ac:picMk id="30" creationId="{BAA3AF44-A7F5-D822-CFDE-27DBC8C5AB27}"/>
          </ac:picMkLst>
        </pc:picChg>
      </pc:sldChg>
      <pc:sldChg chg="addSp delSp modSp new mod">
        <pc:chgData name="Student - Sng Wei Qi Amos" userId="0cad3dcb-0e0f-4f71-871b-9d17749c09c6" providerId="ADAL" clId="{F43F2177-7B71-7A4D-8E2C-FB6239C03929}" dt="2024-08-13T08:14:15.756" v="63104" actId="14100"/>
        <pc:sldMkLst>
          <pc:docMk/>
          <pc:sldMk cId="3137082095" sldId="258"/>
        </pc:sldMkLst>
        <pc:spChg chg="del">
          <ac:chgData name="Student - Sng Wei Qi Amos" userId="0cad3dcb-0e0f-4f71-871b-9d17749c09c6" providerId="ADAL" clId="{F43F2177-7B71-7A4D-8E2C-FB6239C03929}" dt="2024-08-12T15:07:37.899" v="50274" actId="478"/>
          <ac:spMkLst>
            <pc:docMk/>
            <pc:sldMk cId="3137082095" sldId="258"/>
            <ac:spMk id="2" creationId="{0416FD79-77B5-89CD-E744-CD9B0F7F1ECF}"/>
          </ac:spMkLst>
        </pc:spChg>
        <pc:spChg chg="add mod">
          <ac:chgData name="Student - Sng Wei Qi Amos" userId="0cad3dcb-0e0f-4f71-871b-9d17749c09c6" providerId="ADAL" clId="{F43F2177-7B71-7A4D-8E2C-FB6239C03929}" dt="2024-08-13T03:44:02.003" v="55003" actId="14100"/>
          <ac:spMkLst>
            <pc:docMk/>
            <pc:sldMk cId="3137082095" sldId="258"/>
            <ac:spMk id="2" creationId="{82095DDA-53A1-7EBC-7E2D-13B73E9B59C9}"/>
          </ac:spMkLst>
        </pc:spChg>
        <pc:spChg chg="add mod">
          <ac:chgData name="Student - Sng Wei Qi Amos" userId="0cad3dcb-0e0f-4f71-871b-9d17749c09c6" providerId="ADAL" clId="{F43F2177-7B71-7A4D-8E2C-FB6239C03929}" dt="2024-08-13T04:31:20.130" v="57399" actId="1076"/>
          <ac:spMkLst>
            <pc:docMk/>
            <pc:sldMk cId="3137082095" sldId="258"/>
            <ac:spMk id="3" creationId="{305F24EC-EDDC-063E-376E-30591552B357}"/>
          </ac:spMkLst>
        </pc:spChg>
        <pc:spChg chg="del">
          <ac:chgData name="Student - Sng Wei Qi Amos" userId="0cad3dcb-0e0f-4f71-871b-9d17749c09c6" providerId="ADAL" clId="{F43F2177-7B71-7A4D-8E2C-FB6239C03929}" dt="2024-08-12T15:07:36.509" v="50273" actId="478"/>
          <ac:spMkLst>
            <pc:docMk/>
            <pc:sldMk cId="3137082095" sldId="258"/>
            <ac:spMk id="3" creationId="{F6858205-A7B1-E405-34E2-7203145FF60B}"/>
          </ac:spMkLst>
        </pc:spChg>
        <pc:spChg chg="add mod">
          <ac:chgData name="Student - Sng Wei Qi Amos" userId="0cad3dcb-0e0f-4f71-871b-9d17749c09c6" providerId="ADAL" clId="{F43F2177-7B71-7A4D-8E2C-FB6239C03929}" dt="2024-08-13T03:44:51.209" v="55009" actId="207"/>
          <ac:spMkLst>
            <pc:docMk/>
            <pc:sldMk cId="3137082095" sldId="258"/>
            <ac:spMk id="4" creationId="{F5DD0824-06E5-1D91-1C62-411C26DEF497}"/>
          </ac:spMkLst>
        </pc:spChg>
        <pc:spChg chg="add mod">
          <ac:chgData name="Student - Sng Wei Qi Amos" userId="0cad3dcb-0e0f-4f71-871b-9d17749c09c6" providerId="ADAL" clId="{F43F2177-7B71-7A4D-8E2C-FB6239C03929}" dt="2024-08-13T04:17:44.491" v="56817" actId="14100"/>
          <ac:spMkLst>
            <pc:docMk/>
            <pc:sldMk cId="3137082095" sldId="258"/>
            <ac:spMk id="5" creationId="{F78887E1-F0BD-999F-B932-F488D5C3B8F9}"/>
          </ac:spMkLst>
        </pc:spChg>
        <pc:spChg chg="add mod">
          <ac:chgData name="Student - Sng Wei Qi Amos" userId="0cad3dcb-0e0f-4f71-871b-9d17749c09c6" providerId="ADAL" clId="{F43F2177-7B71-7A4D-8E2C-FB6239C03929}" dt="2024-08-13T04:17:40.153" v="56816" actId="14100"/>
          <ac:spMkLst>
            <pc:docMk/>
            <pc:sldMk cId="3137082095" sldId="258"/>
            <ac:spMk id="6" creationId="{2214F5E7-F3E1-BF6F-AD71-7F14608E8320}"/>
          </ac:spMkLst>
        </pc:spChg>
        <pc:spChg chg="add mod">
          <ac:chgData name="Student - Sng Wei Qi Amos" userId="0cad3dcb-0e0f-4f71-871b-9d17749c09c6" providerId="ADAL" clId="{F43F2177-7B71-7A4D-8E2C-FB6239C03929}" dt="2024-08-13T06:13:58.743" v="62885" actId="1076"/>
          <ac:spMkLst>
            <pc:docMk/>
            <pc:sldMk cId="3137082095" sldId="258"/>
            <ac:spMk id="7" creationId="{59B10C3B-9BB3-C6B8-9CC9-B8489A961005}"/>
          </ac:spMkLst>
        </pc:spChg>
        <pc:picChg chg="add">
          <ac:chgData name="Student - Sng Wei Qi Amos" userId="0cad3dcb-0e0f-4f71-871b-9d17749c09c6" providerId="ADAL" clId="{F43F2177-7B71-7A4D-8E2C-FB6239C03929}" dt="2024-08-13T08:08:25.808" v="63033"/>
          <ac:picMkLst>
            <pc:docMk/>
            <pc:sldMk cId="3137082095" sldId="258"/>
            <ac:picMk id="8" creationId="{514AD196-3E86-332A-1F0F-F38E2541B818}"/>
          </ac:picMkLst>
        </pc:picChg>
        <pc:picChg chg="add mod">
          <ac:chgData name="Student - Sng Wei Qi Amos" userId="0cad3dcb-0e0f-4f71-871b-9d17749c09c6" providerId="ADAL" clId="{F43F2177-7B71-7A4D-8E2C-FB6239C03929}" dt="2024-08-13T08:14:15.756" v="63104" actId="14100"/>
          <ac:picMkLst>
            <pc:docMk/>
            <pc:sldMk cId="3137082095" sldId="258"/>
            <ac:picMk id="9" creationId="{BCEA0DCE-9FB8-E773-B951-0CBAB0C27CC6}"/>
          </ac:picMkLst>
        </pc:picChg>
        <pc:picChg chg="add mod">
          <ac:chgData name="Student - Sng Wei Qi Amos" userId="0cad3dcb-0e0f-4f71-871b-9d17749c09c6" providerId="ADAL" clId="{F43F2177-7B71-7A4D-8E2C-FB6239C03929}" dt="2024-08-13T08:14:10.523" v="63101" actId="1076"/>
          <ac:picMkLst>
            <pc:docMk/>
            <pc:sldMk cId="3137082095" sldId="258"/>
            <ac:picMk id="10" creationId="{9956C288-6735-E87F-AC08-67B924C2246D}"/>
          </ac:picMkLst>
        </pc:picChg>
        <pc:picChg chg="add mod">
          <ac:chgData name="Student - Sng Wei Qi Amos" userId="0cad3dcb-0e0f-4f71-871b-9d17749c09c6" providerId="ADAL" clId="{F43F2177-7B71-7A4D-8E2C-FB6239C03929}" dt="2024-08-13T08:14:03.664" v="63099" actId="1076"/>
          <ac:picMkLst>
            <pc:docMk/>
            <pc:sldMk cId="3137082095" sldId="258"/>
            <ac:picMk id="11" creationId="{EC54E2BB-DFD3-61EF-13E7-E24DDE9F4D14}"/>
          </ac:picMkLst>
        </pc:picChg>
        <pc:picChg chg="add mod">
          <ac:chgData name="Student - Sng Wei Qi Amos" userId="0cad3dcb-0e0f-4f71-871b-9d17749c09c6" providerId="ADAL" clId="{F43F2177-7B71-7A4D-8E2C-FB6239C03929}" dt="2024-08-13T08:14:00.793" v="63098" actId="1036"/>
          <ac:picMkLst>
            <pc:docMk/>
            <pc:sldMk cId="3137082095" sldId="258"/>
            <ac:picMk id="12" creationId="{187F2FEE-778B-46AB-3B0C-CFE6C7D9E3F6}"/>
          </ac:picMkLst>
        </pc:picChg>
        <pc:picChg chg="add mod">
          <ac:chgData name="Student - Sng Wei Qi Amos" userId="0cad3dcb-0e0f-4f71-871b-9d17749c09c6" providerId="ADAL" clId="{F43F2177-7B71-7A4D-8E2C-FB6239C03929}" dt="2024-08-13T08:13:49.150" v="63096" actId="14100"/>
          <ac:picMkLst>
            <pc:docMk/>
            <pc:sldMk cId="3137082095" sldId="258"/>
            <ac:picMk id="13" creationId="{E1235011-F677-735B-BA19-748A439909C5}"/>
          </ac:picMkLst>
        </pc:picChg>
        <pc:picChg chg="add mod">
          <ac:chgData name="Student - Sng Wei Qi Amos" userId="0cad3dcb-0e0f-4f71-871b-9d17749c09c6" providerId="ADAL" clId="{F43F2177-7B71-7A4D-8E2C-FB6239C03929}" dt="2024-08-13T08:13:42.788" v="63094" actId="1076"/>
          <ac:picMkLst>
            <pc:docMk/>
            <pc:sldMk cId="3137082095" sldId="258"/>
            <ac:picMk id="14" creationId="{AA62AF8B-8886-5B93-452C-31F6E91E8295}"/>
          </ac:picMkLst>
        </pc:picChg>
        <pc:picChg chg="add mod">
          <ac:chgData name="Student - Sng Wei Qi Amos" userId="0cad3dcb-0e0f-4f71-871b-9d17749c09c6" providerId="ADAL" clId="{F43F2177-7B71-7A4D-8E2C-FB6239C03929}" dt="2024-08-13T08:13:40.416" v="63093" actId="1076"/>
          <ac:picMkLst>
            <pc:docMk/>
            <pc:sldMk cId="3137082095" sldId="258"/>
            <ac:picMk id="15" creationId="{A01761FB-1C24-8A2C-877A-90A0D2A4F4A9}"/>
          </ac:picMkLst>
        </pc:picChg>
      </pc:sldChg>
      <pc:sldChg chg="addSp delSp modSp new mod">
        <pc:chgData name="Student - Sng Wei Qi Amos" userId="0cad3dcb-0e0f-4f71-871b-9d17749c09c6" providerId="ADAL" clId="{F43F2177-7B71-7A4D-8E2C-FB6239C03929}" dt="2024-08-13T08:17:25.339" v="63185" actId="14100"/>
        <pc:sldMkLst>
          <pc:docMk/>
          <pc:sldMk cId="387273553" sldId="259"/>
        </pc:sldMkLst>
        <pc:spChg chg="del">
          <ac:chgData name="Student - Sng Wei Qi Amos" userId="0cad3dcb-0e0f-4f71-871b-9d17749c09c6" providerId="ADAL" clId="{F43F2177-7B71-7A4D-8E2C-FB6239C03929}" dt="2024-08-13T08:14:25.066" v="63106" actId="478"/>
          <ac:spMkLst>
            <pc:docMk/>
            <pc:sldMk cId="387273553" sldId="259"/>
            <ac:spMk id="2" creationId="{1679F930-3804-A0F2-907A-C63F48F11202}"/>
          </ac:spMkLst>
        </pc:spChg>
        <pc:spChg chg="del">
          <ac:chgData name="Student - Sng Wei Qi Amos" userId="0cad3dcb-0e0f-4f71-871b-9d17749c09c6" providerId="ADAL" clId="{F43F2177-7B71-7A4D-8E2C-FB6239C03929}" dt="2024-08-13T08:14:27.636" v="63107" actId="478"/>
          <ac:spMkLst>
            <pc:docMk/>
            <pc:sldMk cId="387273553" sldId="259"/>
            <ac:spMk id="3" creationId="{2950664E-F864-40C4-B4C5-391FE744C03B}"/>
          </ac:spMkLst>
        </pc:spChg>
        <pc:picChg chg="add mod">
          <ac:chgData name="Student - Sng Wei Qi Amos" userId="0cad3dcb-0e0f-4f71-871b-9d17749c09c6" providerId="ADAL" clId="{F43F2177-7B71-7A4D-8E2C-FB6239C03929}" dt="2024-08-13T08:16:32.345" v="63141" actId="1076"/>
          <ac:picMkLst>
            <pc:docMk/>
            <pc:sldMk cId="387273553" sldId="259"/>
            <ac:picMk id="4" creationId="{E1B54C34-46D5-8331-FFBA-4B10AB4F8E87}"/>
          </ac:picMkLst>
        </pc:picChg>
        <pc:picChg chg="add mod">
          <ac:chgData name="Student - Sng Wei Qi Amos" userId="0cad3dcb-0e0f-4f71-871b-9d17749c09c6" providerId="ADAL" clId="{F43F2177-7B71-7A4D-8E2C-FB6239C03929}" dt="2024-08-13T08:16:34.627" v="63152" actId="1035"/>
          <ac:picMkLst>
            <pc:docMk/>
            <pc:sldMk cId="387273553" sldId="259"/>
            <ac:picMk id="5" creationId="{5ECFD983-F000-68E6-C710-25779F8F5377}"/>
          </ac:picMkLst>
        </pc:picChg>
        <pc:picChg chg="add mod">
          <ac:chgData name="Student - Sng Wei Qi Amos" userId="0cad3dcb-0e0f-4f71-871b-9d17749c09c6" providerId="ADAL" clId="{F43F2177-7B71-7A4D-8E2C-FB6239C03929}" dt="2024-08-13T08:16:38.364" v="63169" actId="1035"/>
          <ac:picMkLst>
            <pc:docMk/>
            <pc:sldMk cId="387273553" sldId="259"/>
            <ac:picMk id="6" creationId="{E34B24C2-6053-122F-E74C-71D1B222FF12}"/>
          </ac:picMkLst>
        </pc:picChg>
        <pc:picChg chg="add mod">
          <ac:chgData name="Student - Sng Wei Qi Amos" userId="0cad3dcb-0e0f-4f71-871b-9d17749c09c6" providerId="ADAL" clId="{F43F2177-7B71-7A4D-8E2C-FB6239C03929}" dt="2024-08-13T08:16:46.672" v="63172" actId="14100"/>
          <ac:picMkLst>
            <pc:docMk/>
            <pc:sldMk cId="387273553" sldId="259"/>
            <ac:picMk id="7" creationId="{41A9A69A-02F4-55AC-68DF-4C1D110E935C}"/>
          </ac:picMkLst>
        </pc:picChg>
        <pc:picChg chg="add mod">
          <ac:chgData name="Student - Sng Wei Qi Amos" userId="0cad3dcb-0e0f-4f71-871b-9d17749c09c6" providerId="ADAL" clId="{F43F2177-7B71-7A4D-8E2C-FB6239C03929}" dt="2024-08-13T08:16:49.373" v="63173" actId="1076"/>
          <ac:picMkLst>
            <pc:docMk/>
            <pc:sldMk cId="387273553" sldId="259"/>
            <ac:picMk id="8" creationId="{2D1D4E29-FB8A-9DDF-8B0E-F1CEB079EBA0}"/>
          </ac:picMkLst>
        </pc:picChg>
        <pc:picChg chg="add mod">
          <ac:chgData name="Student - Sng Wei Qi Amos" userId="0cad3dcb-0e0f-4f71-871b-9d17749c09c6" providerId="ADAL" clId="{F43F2177-7B71-7A4D-8E2C-FB6239C03929}" dt="2024-08-13T08:16:55.030" v="63176" actId="14100"/>
          <ac:picMkLst>
            <pc:docMk/>
            <pc:sldMk cId="387273553" sldId="259"/>
            <ac:picMk id="9" creationId="{B00C2C1F-CDC9-0809-29BC-8E1210CDA175}"/>
          </ac:picMkLst>
        </pc:picChg>
        <pc:picChg chg="add mod modCrop">
          <ac:chgData name="Student - Sng Wei Qi Amos" userId="0cad3dcb-0e0f-4f71-871b-9d17749c09c6" providerId="ADAL" clId="{F43F2177-7B71-7A4D-8E2C-FB6239C03929}" dt="2024-08-13T08:17:08.220" v="63179" actId="1076"/>
          <ac:picMkLst>
            <pc:docMk/>
            <pc:sldMk cId="387273553" sldId="259"/>
            <ac:picMk id="10" creationId="{2953C093-0163-3B95-FAE0-9D6C5FA417F9}"/>
          </ac:picMkLst>
        </pc:picChg>
        <pc:picChg chg="add mod">
          <ac:chgData name="Student - Sng Wei Qi Amos" userId="0cad3dcb-0e0f-4f71-871b-9d17749c09c6" providerId="ADAL" clId="{F43F2177-7B71-7A4D-8E2C-FB6239C03929}" dt="2024-08-13T08:17:25.339" v="63185" actId="14100"/>
          <ac:picMkLst>
            <pc:docMk/>
            <pc:sldMk cId="387273553" sldId="259"/>
            <ac:picMk id="11" creationId="{CB01ABDD-4901-B69E-4DFB-5C9938B4351B}"/>
          </ac:picMkLst>
        </pc:picChg>
      </pc:sldChg>
      <pc:sldMasterChg chg="modSp modSldLayout">
        <pc:chgData name="Student - Sng Wei Qi Amos" userId="0cad3dcb-0e0f-4f71-871b-9d17749c09c6" providerId="ADAL" clId="{F43F2177-7B71-7A4D-8E2C-FB6239C03929}" dt="2024-08-11T05:42:39.897" v="3"/>
        <pc:sldMasterMkLst>
          <pc:docMk/>
          <pc:sldMasterMk cId="44360209" sldId="2147483648"/>
        </pc:sldMasterMkLst>
        <pc:spChg chg="mod">
          <ac:chgData name="Student - Sng Wei Qi Amos" userId="0cad3dcb-0e0f-4f71-871b-9d17749c09c6" providerId="ADAL" clId="{F43F2177-7B71-7A4D-8E2C-FB6239C03929}" dt="2024-08-11T05:42:39.897" v="3"/>
          <ac:spMkLst>
            <pc:docMk/>
            <pc:sldMasterMk cId="44360209" sldId="2147483648"/>
            <ac:spMk id="2" creationId="{3A76A235-073A-D2E0-0048-8DDB9DA5A64F}"/>
          </ac:spMkLst>
        </pc:spChg>
        <pc:spChg chg="mod">
          <ac:chgData name="Student - Sng Wei Qi Amos" userId="0cad3dcb-0e0f-4f71-871b-9d17749c09c6" providerId="ADAL" clId="{F43F2177-7B71-7A4D-8E2C-FB6239C03929}" dt="2024-08-11T05:42:39.897" v="3"/>
          <ac:spMkLst>
            <pc:docMk/>
            <pc:sldMasterMk cId="44360209" sldId="2147483648"/>
            <ac:spMk id="3" creationId="{21FA616C-4944-0103-1906-68827988B37F}"/>
          </ac:spMkLst>
        </pc:spChg>
        <pc:spChg chg="mod">
          <ac:chgData name="Student - Sng Wei Qi Amos" userId="0cad3dcb-0e0f-4f71-871b-9d17749c09c6" providerId="ADAL" clId="{F43F2177-7B71-7A4D-8E2C-FB6239C03929}" dt="2024-08-11T05:42:39.897" v="3"/>
          <ac:spMkLst>
            <pc:docMk/>
            <pc:sldMasterMk cId="44360209" sldId="2147483648"/>
            <ac:spMk id="4" creationId="{CC0CF715-2F70-A896-1900-F590E3EDD22D}"/>
          </ac:spMkLst>
        </pc:spChg>
        <pc:spChg chg="mod">
          <ac:chgData name="Student - Sng Wei Qi Amos" userId="0cad3dcb-0e0f-4f71-871b-9d17749c09c6" providerId="ADAL" clId="{F43F2177-7B71-7A4D-8E2C-FB6239C03929}" dt="2024-08-11T05:42:39.897" v="3"/>
          <ac:spMkLst>
            <pc:docMk/>
            <pc:sldMasterMk cId="44360209" sldId="2147483648"/>
            <ac:spMk id="5" creationId="{7EEBF997-5F8F-2802-9BB0-5877D44A336D}"/>
          </ac:spMkLst>
        </pc:spChg>
        <pc:spChg chg="mod">
          <ac:chgData name="Student - Sng Wei Qi Amos" userId="0cad3dcb-0e0f-4f71-871b-9d17749c09c6" providerId="ADAL" clId="{F43F2177-7B71-7A4D-8E2C-FB6239C03929}" dt="2024-08-11T05:42:39.897" v="3"/>
          <ac:spMkLst>
            <pc:docMk/>
            <pc:sldMasterMk cId="44360209" sldId="2147483648"/>
            <ac:spMk id="6" creationId="{976CBF75-60AB-7D36-8F60-F856C7AF8701}"/>
          </ac:spMkLst>
        </pc:spChg>
        <pc:sldLayoutChg chg="modSp">
          <pc:chgData name="Student - Sng Wei Qi Amos" userId="0cad3dcb-0e0f-4f71-871b-9d17749c09c6" providerId="ADAL" clId="{F43F2177-7B71-7A4D-8E2C-FB6239C03929}" dt="2024-08-11T05:42:39.897" v="3"/>
          <pc:sldLayoutMkLst>
            <pc:docMk/>
            <pc:sldMasterMk cId="44360209" sldId="2147483648"/>
            <pc:sldLayoutMk cId="2845898174" sldId="2147483649"/>
          </pc:sldLayoutMkLst>
          <pc:spChg chg="mod">
            <ac:chgData name="Student - Sng Wei Qi Amos" userId="0cad3dcb-0e0f-4f71-871b-9d17749c09c6" providerId="ADAL" clId="{F43F2177-7B71-7A4D-8E2C-FB6239C03929}" dt="2024-08-11T05:42:39.897" v="3"/>
            <ac:spMkLst>
              <pc:docMk/>
              <pc:sldMasterMk cId="44360209" sldId="2147483648"/>
              <pc:sldLayoutMk cId="2845898174" sldId="2147483649"/>
              <ac:spMk id="2" creationId="{1142E753-BC0F-1E9D-ED98-F52DA6AD909D}"/>
            </ac:spMkLst>
          </pc:spChg>
          <pc:spChg chg="mod">
            <ac:chgData name="Student - Sng Wei Qi Amos" userId="0cad3dcb-0e0f-4f71-871b-9d17749c09c6" providerId="ADAL" clId="{F43F2177-7B71-7A4D-8E2C-FB6239C03929}" dt="2024-08-11T05:42:39.897" v="3"/>
            <ac:spMkLst>
              <pc:docMk/>
              <pc:sldMasterMk cId="44360209" sldId="2147483648"/>
              <pc:sldLayoutMk cId="2845898174" sldId="2147483649"/>
              <ac:spMk id="3" creationId="{751A5ABC-2367-2243-075B-C61A17BC0342}"/>
            </ac:spMkLst>
          </pc:spChg>
        </pc:sldLayoutChg>
        <pc:sldLayoutChg chg="modSp">
          <pc:chgData name="Student - Sng Wei Qi Amos" userId="0cad3dcb-0e0f-4f71-871b-9d17749c09c6" providerId="ADAL" clId="{F43F2177-7B71-7A4D-8E2C-FB6239C03929}" dt="2024-08-11T05:42:39.897" v="3"/>
          <pc:sldLayoutMkLst>
            <pc:docMk/>
            <pc:sldMasterMk cId="44360209" sldId="2147483648"/>
            <pc:sldLayoutMk cId="1023396057" sldId="2147483651"/>
          </pc:sldLayoutMkLst>
          <pc:spChg chg="mod">
            <ac:chgData name="Student - Sng Wei Qi Amos" userId="0cad3dcb-0e0f-4f71-871b-9d17749c09c6" providerId="ADAL" clId="{F43F2177-7B71-7A4D-8E2C-FB6239C03929}" dt="2024-08-11T05:42:39.897" v="3"/>
            <ac:spMkLst>
              <pc:docMk/>
              <pc:sldMasterMk cId="44360209" sldId="2147483648"/>
              <pc:sldLayoutMk cId="1023396057" sldId="2147483651"/>
              <ac:spMk id="2" creationId="{5B87C1F4-85CD-9DB4-0D6D-E0384134A369}"/>
            </ac:spMkLst>
          </pc:spChg>
          <pc:spChg chg="mod">
            <ac:chgData name="Student - Sng Wei Qi Amos" userId="0cad3dcb-0e0f-4f71-871b-9d17749c09c6" providerId="ADAL" clId="{F43F2177-7B71-7A4D-8E2C-FB6239C03929}" dt="2024-08-11T05:42:39.897" v="3"/>
            <ac:spMkLst>
              <pc:docMk/>
              <pc:sldMasterMk cId="44360209" sldId="2147483648"/>
              <pc:sldLayoutMk cId="1023396057" sldId="2147483651"/>
              <ac:spMk id="3" creationId="{9DC8B202-95C2-55D4-8410-EB9AED427595}"/>
            </ac:spMkLst>
          </pc:spChg>
        </pc:sldLayoutChg>
        <pc:sldLayoutChg chg="modSp">
          <pc:chgData name="Student - Sng Wei Qi Amos" userId="0cad3dcb-0e0f-4f71-871b-9d17749c09c6" providerId="ADAL" clId="{F43F2177-7B71-7A4D-8E2C-FB6239C03929}" dt="2024-08-11T05:42:39.897" v="3"/>
          <pc:sldLayoutMkLst>
            <pc:docMk/>
            <pc:sldMasterMk cId="44360209" sldId="2147483648"/>
            <pc:sldLayoutMk cId="1635298435" sldId="2147483652"/>
          </pc:sldLayoutMkLst>
          <pc:spChg chg="mod">
            <ac:chgData name="Student - Sng Wei Qi Amos" userId="0cad3dcb-0e0f-4f71-871b-9d17749c09c6" providerId="ADAL" clId="{F43F2177-7B71-7A4D-8E2C-FB6239C03929}" dt="2024-08-11T05:42:39.897" v="3"/>
            <ac:spMkLst>
              <pc:docMk/>
              <pc:sldMasterMk cId="44360209" sldId="2147483648"/>
              <pc:sldLayoutMk cId="1635298435" sldId="2147483652"/>
              <ac:spMk id="3" creationId="{26DCACAA-0C7E-6F99-BD12-656740360818}"/>
            </ac:spMkLst>
          </pc:spChg>
          <pc:spChg chg="mod">
            <ac:chgData name="Student - Sng Wei Qi Amos" userId="0cad3dcb-0e0f-4f71-871b-9d17749c09c6" providerId="ADAL" clId="{F43F2177-7B71-7A4D-8E2C-FB6239C03929}" dt="2024-08-11T05:42:39.897" v="3"/>
            <ac:spMkLst>
              <pc:docMk/>
              <pc:sldMasterMk cId="44360209" sldId="2147483648"/>
              <pc:sldLayoutMk cId="1635298435" sldId="2147483652"/>
              <ac:spMk id="4" creationId="{66D5C56E-97CC-DC07-117C-9BB04D601F5A}"/>
            </ac:spMkLst>
          </pc:spChg>
        </pc:sldLayoutChg>
        <pc:sldLayoutChg chg="modSp">
          <pc:chgData name="Student - Sng Wei Qi Amos" userId="0cad3dcb-0e0f-4f71-871b-9d17749c09c6" providerId="ADAL" clId="{F43F2177-7B71-7A4D-8E2C-FB6239C03929}" dt="2024-08-11T05:42:39.897" v="3"/>
          <pc:sldLayoutMkLst>
            <pc:docMk/>
            <pc:sldMasterMk cId="44360209" sldId="2147483648"/>
            <pc:sldLayoutMk cId="3303955259" sldId="2147483653"/>
          </pc:sldLayoutMkLst>
          <pc:spChg chg="mod">
            <ac:chgData name="Student - Sng Wei Qi Amos" userId="0cad3dcb-0e0f-4f71-871b-9d17749c09c6" providerId="ADAL" clId="{F43F2177-7B71-7A4D-8E2C-FB6239C03929}" dt="2024-08-11T05:42:39.897" v="3"/>
            <ac:spMkLst>
              <pc:docMk/>
              <pc:sldMasterMk cId="44360209" sldId="2147483648"/>
              <pc:sldLayoutMk cId="3303955259" sldId="2147483653"/>
              <ac:spMk id="2" creationId="{0F30F63E-BB7F-A1B8-BDEA-F825148186DE}"/>
            </ac:spMkLst>
          </pc:spChg>
          <pc:spChg chg="mod">
            <ac:chgData name="Student - Sng Wei Qi Amos" userId="0cad3dcb-0e0f-4f71-871b-9d17749c09c6" providerId="ADAL" clId="{F43F2177-7B71-7A4D-8E2C-FB6239C03929}" dt="2024-08-11T05:42:39.897" v="3"/>
            <ac:spMkLst>
              <pc:docMk/>
              <pc:sldMasterMk cId="44360209" sldId="2147483648"/>
              <pc:sldLayoutMk cId="3303955259" sldId="2147483653"/>
              <ac:spMk id="3" creationId="{9BD2C51E-BF6E-F4E2-FD40-0AA9C41A7E6F}"/>
            </ac:spMkLst>
          </pc:spChg>
          <pc:spChg chg="mod">
            <ac:chgData name="Student - Sng Wei Qi Amos" userId="0cad3dcb-0e0f-4f71-871b-9d17749c09c6" providerId="ADAL" clId="{F43F2177-7B71-7A4D-8E2C-FB6239C03929}" dt="2024-08-11T05:42:39.897" v="3"/>
            <ac:spMkLst>
              <pc:docMk/>
              <pc:sldMasterMk cId="44360209" sldId="2147483648"/>
              <pc:sldLayoutMk cId="3303955259" sldId="2147483653"/>
              <ac:spMk id="4" creationId="{AF0E3134-7FDC-F870-8099-28BF262DF458}"/>
            </ac:spMkLst>
          </pc:spChg>
          <pc:spChg chg="mod">
            <ac:chgData name="Student - Sng Wei Qi Amos" userId="0cad3dcb-0e0f-4f71-871b-9d17749c09c6" providerId="ADAL" clId="{F43F2177-7B71-7A4D-8E2C-FB6239C03929}" dt="2024-08-11T05:42:39.897" v="3"/>
            <ac:spMkLst>
              <pc:docMk/>
              <pc:sldMasterMk cId="44360209" sldId="2147483648"/>
              <pc:sldLayoutMk cId="3303955259" sldId="2147483653"/>
              <ac:spMk id="5" creationId="{D9DCB524-6E4B-02C4-4C7F-2C24404FF69D}"/>
            </ac:spMkLst>
          </pc:spChg>
          <pc:spChg chg="mod">
            <ac:chgData name="Student - Sng Wei Qi Amos" userId="0cad3dcb-0e0f-4f71-871b-9d17749c09c6" providerId="ADAL" clId="{F43F2177-7B71-7A4D-8E2C-FB6239C03929}" dt="2024-08-11T05:42:39.897" v="3"/>
            <ac:spMkLst>
              <pc:docMk/>
              <pc:sldMasterMk cId="44360209" sldId="2147483648"/>
              <pc:sldLayoutMk cId="3303955259" sldId="2147483653"/>
              <ac:spMk id="6" creationId="{D7B24D59-9B9D-24FF-72E1-47D7813DDDFB}"/>
            </ac:spMkLst>
          </pc:spChg>
        </pc:sldLayoutChg>
        <pc:sldLayoutChg chg="modSp">
          <pc:chgData name="Student - Sng Wei Qi Amos" userId="0cad3dcb-0e0f-4f71-871b-9d17749c09c6" providerId="ADAL" clId="{F43F2177-7B71-7A4D-8E2C-FB6239C03929}" dt="2024-08-11T05:42:39.897" v="3"/>
          <pc:sldLayoutMkLst>
            <pc:docMk/>
            <pc:sldMasterMk cId="44360209" sldId="2147483648"/>
            <pc:sldLayoutMk cId="3276819081" sldId="2147483656"/>
          </pc:sldLayoutMkLst>
          <pc:spChg chg="mod">
            <ac:chgData name="Student - Sng Wei Qi Amos" userId="0cad3dcb-0e0f-4f71-871b-9d17749c09c6" providerId="ADAL" clId="{F43F2177-7B71-7A4D-8E2C-FB6239C03929}" dt="2024-08-11T05:42:39.897" v="3"/>
            <ac:spMkLst>
              <pc:docMk/>
              <pc:sldMasterMk cId="44360209" sldId="2147483648"/>
              <pc:sldLayoutMk cId="3276819081" sldId="2147483656"/>
              <ac:spMk id="2" creationId="{37C0C525-DDDE-B6B0-D669-DE1CFB2D4535}"/>
            </ac:spMkLst>
          </pc:spChg>
          <pc:spChg chg="mod">
            <ac:chgData name="Student - Sng Wei Qi Amos" userId="0cad3dcb-0e0f-4f71-871b-9d17749c09c6" providerId="ADAL" clId="{F43F2177-7B71-7A4D-8E2C-FB6239C03929}" dt="2024-08-11T05:42:39.897" v="3"/>
            <ac:spMkLst>
              <pc:docMk/>
              <pc:sldMasterMk cId="44360209" sldId="2147483648"/>
              <pc:sldLayoutMk cId="3276819081" sldId="2147483656"/>
              <ac:spMk id="3" creationId="{5E59A887-46E7-9999-944D-6A9553F65348}"/>
            </ac:spMkLst>
          </pc:spChg>
          <pc:spChg chg="mod">
            <ac:chgData name="Student - Sng Wei Qi Amos" userId="0cad3dcb-0e0f-4f71-871b-9d17749c09c6" providerId="ADAL" clId="{F43F2177-7B71-7A4D-8E2C-FB6239C03929}" dt="2024-08-11T05:42:39.897" v="3"/>
            <ac:spMkLst>
              <pc:docMk/>
              <pc:sldMasterMk cId="44360209" sldId="2147483648"/>
              <pc:sldLayoutMk cId="3276819081" sldId="2147483656"/>
              <ac:spMk id="4" creationId="{A269B12A-FE07-3397-C923-6D0E106EE80C}"/>
            </ac:spMkLst>
          </pc:spChg>
        </pc:sldLayoutChg>
        <pc:sldLayoutChg chg="modSp">
          <pc:chgData name="Student - Sng Wei Qi Amos" userId="0cad3dcb-0e0f-4f71-871b-9d17749c09c6" providerId="ADAL" clId="{F43F2177-7B71-7A4D-8E2C-FB6239C03929}" dt="2024-08-11T05:42:39.897" v="3"/>
          <pc:sldLayoutMkLst>
            <pc:docMk/>
            <pc:sldMasterMk cId="44360209" sldId="2147483648"/>
            <pc:sldLayoutMk cId="1684873075" sldId="2147483657"/>
          </pc:sldLayoutMkLst>
          <pc:spChg chg="mod">
            <ac:chgData name="Student - Sng Wei Qi Amos" userId="0cad3dcb-0e0f-4f71-871b-9d17749c09c6" providerId="ADAL" clId="{F43F2177-7B71-7A4D-8E2C-FB6239C03929}" dt="2024-08-11T05:42:39.897" v="3"/>
            <ac:spMkLst>
              <pc:docMk/>
              <pc:sldMasterMk cId="44360209" sldId="2147483648"/>
              <pc:sldLayoutMk cId="1684873075" sldId="2147483657"/>
              <ac:spMk id="2" creationId="{889181A0-560B-88E1-83DB-3B209314F28A}"/>
            </ac:spMkLst>
          </pc:spChg>
          <pc:spChg chg="mod">
            <ac:chgData name="Student - Sng Wei Qi Amos" userId="0cad3dcb-0e0f-4f71-871b-9d17749c09c6" providerId="ADAL" clId="{F43F2177-7B71-7A4D-8E2C-FB6239C03929}" dt="2024-08-11T05:42:39.897" v="3"/>
            <ac:spMkLst>
              <pc:docMk/>
              <pc:sldMasterMk cId="44360209" sldId="2147483648"/>
              <pc:sldLayoutMk cId="1684873075" sldId="2147483657"/>
              <ac:spMk id="3" creationId="{8B27F8FA-AE50-EB2B-380E-67954CB91A4F}"/>
            </ac:spMkLst>
          </pc:spChg>
          <pc:spChg chg="mod">
            <ac:chgData name="Student - Sng Wei Qi Amos" userId="0cad3dcb-0e0f-4f71-871b-9d17749c09c6" providerId="ADAL" clId="{F43F2177-7B71-7A4D-8E2C-FB6239C03929}" dt="2024-08-11T05:42:39.897" v="3"/>
            <ac:spMkLst>
              <pc:docMk/>
              <pc:sldMasterMk cId="44360209" sldId="2147483648"/>
              <pc:sldLayoutMk cId="1684873075" sldId="2147483657"/>
              <ac:spMk id="4" creationId="{F07B380A-392B-FDF1-D86C-4FDA284FCADB}"/>
            </ac:spMkLst>
          </pc:spChg>
        </pc:sldLayoutChg>
        <pc:sldLayoutChg chg="modSp">
          <pc:chgData name="Student - Sng Wei Qi Amos" userId="0cad3dcb-0e0f-4f71-871b-9d17749c09c6" providerId="ADAL" clId="{F43F2177-7B71-7A4D-8E2C-FB6239C03929}" dt="2024-08-11T05:42:39.897" v="3"/>
          <pc:sldLayoutMkLst>
            <pc:docMk/>
            <pc:sldMasterMk cId="44360209" sldId="2147483648"/>
            <pc:sldLayoutMk cId="2374284823" sldId="2147483659"/>
          </pc:sldLayoutMkLst>
          <pc:spChg chg="mod">
            <ac:chgData name="Student - Sng Wei Qi Amos" userId="0cad3dcb-0e0f-4f71-871b-9d17749c09c6" providerId="ADAL" clId="{F43F2177-7B71-7A4D-8E2C-FB6239C03929}" dt="2024-08-11T05:42:39.897" v="3"/>
            <ac:spMkLst>
              <pc:docMk/>
              <pc:sldMasterMk cId="44360209" sldId="2147483648"/>
              <pc:sldLayoutMk cId="2374284823" sldId="2147483659"/>
              <ac:spMk id="2" creationId="{FD93C866-F210-9944-D155-7DE4DAFDEDAE}"/>
            </ac:spMkLst>
          </pc:spChg>
          <pc:spChg chg="mod">
            <ac:chgData name="Student - Sng Wei Qi Amos" userId="0cad3dcb-0e0f-4f71-871b-9d17749c09c6" providerId="ADAL" clId="{F43F2177-7B71-7A4D-8E2C-FB6239C03929}" dt="2024-08-11T05:42:39.897" v="3"/>
            <ac:spMkLst>
              <pc:docMk/>
              <pc:sldMasterMk cId="44360209" sldId="2147483648"/>
              <pc:sldLayoutMk cId="2374284823" sldId="2147483659"/>
              <ac:spMk id="3" creationId="{307037BD-318E-23BF-7150-5533423DBD32}"/>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ADB19-D970-944A-AE28-FA669008C740}" type="datetimeFigureOut">
              <a:rPr lang="en-US" smtClean="0"/>
              <a:t>8/12/24</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F01CB4-4E3A-8749-9312-716175F0672D}" type="slidenum">
              <a:rPr lang="en-US" smtClean="0"/>
              <a:t>‹#›</a:t>
            </a:fld>
            <a:endParaRPr lang="en-US"/>
          </a:p>
        </p:txBody>
      </p:sp>
    </p:spTree>
    <p:extLst>
      <p:ext uri="{BB962C8B-B14F-4D97-AF65-F5344CB8AC3E}">
        <p14:creationId xmlns:p14="http://schemas.microsoft.com/office/powerpoint/2010/main" val="903316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01CB4-4E3A-8749-9312-716175F0672D}" type="slidenum">
              <a:rPr lang="en-US" smtClean="0"/>
              <a:t>1</a:t>
            </a:fld>
            <a:endParaRPr lang="en-US"/>
          </a:p>
        </p:txBody>
      </p:sp>
    </p:spTree>
    <p:extLst>
      <p:ext uri="{BB962C8B-B14F-4D97-AF65-F5344CB8AC3E}">
        <p14:creationId xmlns:p14="http://schemas.microsoft.com/office/powerpoint/2010/main" val="418322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01CB4-4E3A-8749-9312-716175F0672D}" type="slidenum">
              <a:rPr lang="en-US" smtClean="0"/>
              <a:t>3</a:t>
            </a:fld>
            <a:endParaRPr lang="en-US"/>
          </a:p>
        </p:txBody>
      </p:sp>
    </p:spTree>
    <p:extLst>
      <p:ext uri="{BB962C8B-B14F-4D97-AF65-F5344CB8AC3E}">
        <p14:creationId xmlns:p14="http://schemas.microsoft.com/office/powerpoint/2010/main" val="4021181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D97DA3-DE1F-4741-9727-A4D954F13DFB}" type="datetimeFigureOut">
              <a:rPr lang="en-US" smtClean="0"/>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58BB6-EA67-8041-923E-FAC217466C26}" type="slidenum">
              <a:rPr lang="en-US" smtClean="0"/>
              <a:t>‹#›</a:t>
            </a:fld>
            <a:endParaRPr lang="en-US"/>
          </a:p>
        </p:txBody>
      </p:sp>
    </p:spTree>
    <p:extLst>
      <p:ext uri="{BB962C8B-B14F-4D97-AF65-F5344CB8AC3E}">
        <p14:creationId xmlns:p14="http://schemas.microsoft.com/office/powerpoint/2010/main" val="3733711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D97DA3-DE1F-4741-9727-A4D954F13DFB}" type="datetimeFigureOut">
              <a:rPr lang="en-US" smtClean="0"/>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58BB6-EA67-8041-923E-FAC217466C26}" type="slidenum">
              <a:rPr lang="en-US" smtClean="0"/>
              <a:t>‹#›</a:t>
            </a:fld>
            <a:endParaRPr lang="en-US"/>
          </a:p>
        </p:txBody>
      </p:sp>
    </p:spTree>
    <p:extLst>
      <p:ext uri="{BB962C8B-B14F-4D97-AF65-F5344CB8AC3E}">
        <p14:creationId xmlns:p14="http://schemas.microsoft.com/office/powerpoint/2010/main" val="3151357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D97DA3-DE1F-4741-9727-A4D954F13DFB}" type="datetimeFigureOut">
              <a:rPr lang="en-US" smtClean="0"/>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58BB6-EA67-8041-923E-FAC217466C26}" type="slidenum">
              <a:rPr lang="en-US" smtClean="0"/>
              <a:t>‹#›</a:t>
            </a:fld>
            <a:endParaRPr lang="en-US"/>
          </a:p>
        </p:txBody>
      </p:sp>
    </p:spTree>
    <p:extLst>
      <p:ext uri="{BB962C8B-B14F-4D97-AF65-F5344CB8AC3E}">
        <p14:creationId xmlns:p14="http://schemas.microsoft.com/office/powerpoint/2010/main" val="367456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D97DA3-DE1F-4741-9727-A4D954F13DFB}" type="datetimeFigureOut">
              <a:rPr lang="en-US" smtClean="0"/>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58BB6-EA67-8041-923E-FAC217466C26}" type="slidenum">
              <a:rPr lang="en-US" smtClean="0"/>
              <a:t>‹#›</a:t>
            </a:fld>
            <a:endParaRPr lang="en-US"/>
          </a:p>
        </p:txBody>
      </p:sp>
    </p:spTree>
    <p:extLst>
      <p:ext uri="{BB962C8B-B14F-4D97-AF65-F5344CB8AC3E}">
        <p14:creationId xmlns:p14="http://schemas.microsoft.com/office/powerpoint/2010/main" val="1023039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D97DA3-DE1F-4741-9727-A4D954F13DFB}" type="datetimeFigureOut">
              <a:rPr lang="en-US" smtClean="0"/>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58BB6-EA67-8041-923E-FAC217466C26}" type="slidenum">
              <a:rPr lang="en-US" smtClean="0"/>
              <a:t>‹#›</a:t>
            </a:fld>
            <a:endParaRPr lang="en-US"/>
          </a:p>
        </p:txBody>
      </p:sp>
    </p:spTree>
    <p:extLst>
      <p:ext uri="{BB962C8B-B14F-4D97-AF65-F5344CB8AC3E}">
        <p14:creationId xmlns:p14="http://schemas.microsoft.com/office/powerpoint/2010/main" val="144015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D97DA3-DE1F-4741-9727-A4D954F13DFB}" type="datetimeFigureOut">
              <a:rPr lang="en-US" smtClean="0"/>
              <a:t>8/12/24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58BB6-EA67-8041-923E-FAC217466C26}" type="slidenum">
              <a:rPr lang="en-US" smtClean="0"/>
              <a:t>‹#›</a:t>
            </a:fld>
            <a:endParaRPr lang="en-US"/>
          </a:p>
        </p:txBody>
      </p:sp>
    </p:spTree>
    <p:extLst>
      <p:ext uri="{BB962C8B-B14F-4D97-AF65-F5344CB8AC3E}">
        <p14:creationId xmlns:p14="http://schemas.microsoft.com/office/powerpoint/2010/main" val="268977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6"/>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D97DA3-DE1F-4741-9727-A4D954F13DFB}" type="datetimeFigureOut">
              <a:rPr lang="en-US" smtClean="0"/>
              <a:t>8/12/24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58BB6-EA67-8041-923E-FAC217466C26}" type="slidenum">
              <a:rPr lang="en-US" smtClean="0"/>
              <a:t>‹#›</a:t>
            </a:fld>
            <a:endParaRPr lang="en-US"/>
          </a:p>
        </p:txBody>
      </p:sp>
    </p:spTree>
    <p:extLst>
      <p:ext uri="{BB962C8B-B14F-4D97-AF65-F5344CB8AC3E}">
        <p14:creationId xmlns:p14="http://schemas.microsoft.com/office/powerpoint/2010/main" val="540439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D97DA3-DE1F-4741-9727-A4D954F13DFB}" type="datetimeFigureOut">
              <a:rPr lang="en-US" smtClean="0"/>
              <a:t>8/12/24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58BB6-EA67-8041-923E-FAC217466C26}" type="slidenum">
              <a:rPr lang="en-US" smtClean="0"/>
              <a:t>‹#›</a:t>
            </a:fld>
            <a:endParaRPr lang="en-US"/>
          </a:p>
        </p:txBody>
      </p:sp>
    </p:spTree>
    <p:extLst>
      <p:ext uri="{BB962C8B-B14F-4D97-AF65-F5344CB8AC3E}">
        <p14:creationId xmlns:p14="http://schemas.microsoft.com/office/powerpoint/2010/main" val="1531026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D97DA3-DE1F-4741-9727-A4D954F13DFB}" type="datetimeFigureOut">
              <a:rPr lang="en-US" smtClean="0"/>
              <a:t>8/12/24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58BB6-EA67-8041-923E-FAC217466C26}" type="slidenum">
              <a:rPr lang="en-US" smtClean="0"/>
              <a:t>‹#›</a:t>
            </a:fld>
            <a:endParaRPr lang="en-US"/>
          </a:p>
        </p:txBody>
      </p:sp>
    </p:spTree>
    <p:extLst>
      <p:ext uri="{BB962C8B-B14F-4D97-AF65-F5344CB8AC3E}">
        <p14:creationId xmlns:p14="http://schemas.microsoft.com/office/powerpoint/2010/main" val="420413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6"/>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D97DA3-DE1F-4741-9727-A4D954F13DFB}" type="datetimeFigureOut">
              <a:rPr lang="en-US" smtClean="0"/>
              <a:t>8/12/24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58BB6-EA67-8041-923E-FAC217466C26}" type="slidenum">
              <a:rPr lang="en-US" smtClean="0"/>
              <a:t>‹#›</a:t>
            </a:fld>
            <a:endParaRPr lang="en-US"/>
          </a:p>
        </p:txBody>
      </p:sp>
    </p:spTree>
    <p:extLst>
      <p:ext uri="{BB962C8B-B14F-4D97-AF65-F5344CB8AC3E}">
        <p14:creationId xmlns:p14="http://schemas.microsoft.com/office/powerpoint/2010/main" val="3555217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6"/>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D97DA3-DE1F-4741-9727-A4D954F13DFB}" type="datetimeFigureOut">
              <a:rPr lang="en-US" smtClean="0"/>
              <a:t>8/12/24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58BB6-EA67-8041-923E-FAC217466C26}" type="slidenum">
              <a:rPr lang="en-US" smtClean="0"/>
              <a:t>‹#›</a:t>
            </a:fld>
            <a:endParaRPr lang="en-US"/>
          </a:p>
        </p:txBody>
      </p:sp>
    </p:spTree>
    <p:extLst>
      <p:ext uri="{BB962C8B-B14F-4D97-AF65-F5344CB8AC3E}">
        <p14:creationId xmlns:p14="http://schemas.microsoft.com/office/powerpoint/2010/main" val="1069332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D97DA3-DE1F-4741-9727-A4D954F13DFB}" type="datetimeFigureOut">
              <a:rPr lang="en-US" smtClean="0"/>
              <a:t>8/12/24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758BB6-EA67-8041-923E-FAC217466C26}" type="slidenum">
              <a:rPr lang="en-US" smtClean="0"/>
              <a:t>‹#›</a:t>
            </a:fld>
            <a:endParaRPr lang="en-US"/>
          </a:p>
        </p:txBody>
      </p:sp>
    </p:spTree>
    <p:extLst>
      <p:ext uri="{BB962C8B-B14F-4D97-AF65-F5344CB8AC3E}">
        <p14:creationId xmlns:p14="http://schemas.microsoft.com/office/powerpoint/2010/main" val="1547322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1ADAA9-D652-2420-4CF2-2D904F9EE5C6}"/>
              </a:ext>
            </a:extLst>
          </p:cNvPr>
          <p:cNvSpPr/>
          <p:nvPr/>
        </p:nvSpPr>
        <p:spPr>
          <a:xfrm>
            <a:off x="1" y="0"/>
            <a:ext cx="1691640" cy="6858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139D5D2-3D75-8AF1-F6EF-A65D87E25A51}"/>
              </a:ext>
            </a:extLst>
          </p:cNvPr>
          <p:cNvSpPr txBox="1"/>
          <p:nvPr/>
        </p:nvSpPr>
        <p:spPr>
          <a:xfrm>
            <a:off x="-82445" y="-44970"/>
            <a:ext cx="1856381" cy="7017306"/>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Modular Arithmetic</a:t>
            </a:r>
          </a:p>
          <a:p>
            <a:r>
              <a:rPr lang="en-US" sz="600" dirty="0">
                <a:latin typeface="Arial" panose="020B0604020202020204" pitchFamily="34" charset="0"/>
                <a:cs typeface="Arial" panose="020B0604020202020204" pitchFamily="34" charset="0"/>
              </a:rPr>
              <a:t>XOR: addition modulo 2 in GF(2)</a:t>
            </a:r>
          </a:p>
          <a:p>
            <a:r>
              <a:rPr lang="en-US" sz="600" dirty="0">
                <a:latin typeface="Arial" panose="020B0604020202020204" pitchFamily="34" charset="0"/>
                <a:cs typeface="Arial" panose="020B0604020202020204" pitchFamily="34" charset="0"/>
              </a:rPr>
              <a:t>AND: multiplication modulo 2 in GF(2)</a:t>
            </a:r>
          </a:p>
          <a:p>
            <a:r>
              <a:rPr lang="en-US" sz="600" dirty="0">
                <a:latin typeface="Arial" panose="020B0604020202020204" pitchFamily="34" charset="0"/>
                <a:cs typeface="Arial" panose="020B0604020202020204" pitchFamily="34" charset="0"/>
              </a:rPr>
              <a:t>Let </a:t>
            </a:r>
            <a:r>
              <a:rPr lang="en-US" sz="600" dirty="0" err="1">
                <a:latin typeface="Arial" panose="020B0604020202020204" pitchFamily="34" charset="0"/>
                <a:cs typeface="Arial" panose="020B0604020202020204" pitchFamily="34" charset="0"/>
              </a:rPr>
              <a:t>a,r,m</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ℤ</a:t>
            </a:r>
            <a:r>
              <a:rPr lang="en-US" sz="600" dirty="0">
                <a:latin typeface="Arial" panose="020B0604020202020204" pitchFamily="34" charset="0"/>
                <a:cs typeface="Arial" panose="020B0604020202020204" pitchFamily="34" charset="0"/>
              </a:rPr>
              <a:t>, m&gt;0, r is remainder, m is modulus</a:t>
            </a:r>
          </a:p>
          <a:p>
            <a:r>
              <a:rPr lang="en-US" sz="600" dirty="0">
                <a:latin typeface="Arial" panose="020B0604020202020204" pitchFamily="34" charset="0"/>
                <a:cs typeface="Arial" panose="020B0604020202020204" pitchFamily="34" charset="0"/>
              </a:rPr>
              <a:t>A ≡ r mod m, if m divides a-r</a:t>
            </a:r>
          </a:p>
          <a:p>
            <a:r>
              <a:rPr lang="en-US" sz="600" dirty="0">
                <a:latin typeface="Arial" panose="020B0604020202020204" pitchFamily="34" charset="0"/>
                <a:cs typeface="Arial" panose="020B0604020202020204" pitchFamily="34" charset="0"/>
              </a:rPr>
              <a:t>Infinitely many r, for any a &amp; m</a:t>
            </a:r>
          </a:p>
          <a:p>
            <a:r>
              <a:rPr lang="en-US" sz="600" dirty="0" err="1">
                <a:highlight>
                  <a:srgbClr val="00FF00"/>
                </a:highlight>
                <a:latin typeface="Arial" panose="020B0604020202020204" pitchFamily="34" charset="0"/>
                <a:cs typeface="Arial" panose="020B0604020202020204" pitchFamily="34" charset="0"/>
              </a:rPr>
              <a:t>Closure:</a:t>
            </a:r>
            <a:r>
              <a:rPr lang="en-US" sz="600" dirty="0" err="1">
                <a:latin typeface="Arial" panose="020B0604020202020204" pitchFamily="34" charset="0"/>
                <a:cs typeface="Arial" panose="020B0604020202020204" pitchFamily="34" charset="0"/>
              </a:rPr>
              <a:t>For</a:t>
            </a:r>
            <a:r>
              <a:rPr lang="en-US" sz="600" dirty="0">
                <a:latin typeface="Arial" panose="020B0604020202020204" pitchFamily="34" charset="0"/>
                <a:cs typeface="Arial" panose="020B0604020202020204" pitchFamily="34" charset="0"/>
              </a:rPr>
              <a:t> all possible input values from the set, the output values are also an element of the set.</a:t>
            </a:r>
          </a:p>
          <a:p>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a○b</a:t>
            </a:r>
            <a:r>
              <a:rPr lang="en-US" sz="600" dirty="0">
                <a:latin typeface="Arial" panose="020B0604020202020204" pitchFamily="34" charset="0"/>
                <a:cs typeface="Arial" panose="020B0604020202020204" pitchFamily="34" charset="0"/>
              </a:rPr>
              <a:t>=c ∈S ,for </a:t>
            </a:r>
            <a:r>
              <a:rPr lang="en-US" sz="600" dirty="0" err="1">
                <a:latin typeface="Arial" panose="020B0604020202020204" pitchFamily="34" charset="0"/>
                <a:cs typeface="Arial" panose="020B0604020202020204" pitchFamily="34" charset="0"/>
              </a:rPr>
              <a:t>a,b,c</a:t>
            </a:r>
            <a:r>
              <a:rPr lang="en-US" sz="600" dirty="0">
                <a:latin typeface="Arial" panose="020B0604020202020204" pitchFamily="34" charset="0"/>
                <a:cs typeface="Arial" panose="020B0604020202020204" pitchFamily="34" charset="0"/>
              </a:rPr>
              <a:t> ∈S</a:t>
            </a:r>
          </a:p>
          <a:p>
            <a:r>
              <a:rPr lang="en-US" sz="600" dirty="0">
                <a:highlight>
                  <a:srgbClr val="00FF00"/>
                </a:highlight>
                <a:latin typeface="Arial" panose="020B0604020202020204" pitchFamily="34" charset="0"/>
                <a:cs typeface="Arial" panose="020B0604020202020204" pitchFamily="34" charset="0"/>
              </a:rPr>
              <a:t>Associativity: </a:t>
            </a:r>
            <a:r>
              <a:rPr lang="en-US" sz="600" dirty="0">
                <a:latin typeface="Arial" panose="020B0604020202020204" pitchFamily="34" charset="0"/>
                <a:cs typeface="Arial" panose="020B0604020202020204" pitchFamily="34" charset="0"/>
              </a:rPr>
              <a:t>The order of evaluation of operations doesn’t change the result of the expression.</a:t>
            </a:r>
          </a:p>
          <a:p>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a○(</a:t>
            </a:r>
            <a:r>
              <a:rPr lang="en-US" sz="600" dirty="0" err="1">
                <a:latin typeface="Arial" panose="020B0604020202020204" pitchFamily="34" charset="0"/>
                <a:cs typeface="Arial" panose="020B0604020202020204" pitchFamily="34" charset="0"/>
              </a:rPr>
              <a:t>b○c</a:t>
            </a:r>
            <a:r>
              <a:rPr lang="en-US" sz="600" dirty="0">
                <a:latin typeface="Arial" panose="020B0604020202020204" pitchFamily="34" charset="0"/>
                <a:cs typeface="Arial" panose="020B0604020202020204" pitchFamily="34" charset="0"/>
              </a:rPr>
              <a:t>) = (</a:t>
            </a:r>
            <a:r>
              <a:rPr lang="en-US" sz="600" dirty="0" err="1">
                <a:latin typeface="Arial" panose="020B0604020202020204" pitchFamily="34" charset="0"/>
                <a:cs typeface="Arial" panose="020B0604020202020204" pitchFamily="34" charset="0"/>
              </a:rPr>
              <a:t>a○b</a:t>
            </a:r>
            <a:r>
              <a:rPr lang="en-US" sz="600" dirty="0">
                <a:latin typeface="Arial" panose="020B0604020202020204" pitchFamily="34" charset="0"/>
                <a:cs typeface="Arial" panose="020B0604020202020204" pitchFamily="34" charset="0"/>
              </a:rPr>
              <a:t>)○c for all </a:t>
            </a:r>
            <a:r>
              <a:rPr lang="en-US" sz="600" dirty="0" err="1">
                <a:latin typeface="Arial" panose="020B0604020202020204" pitchFamily="34" charset="0"/>
                <a:cs typeface="Arial" panose="020B0604020202020204" pitchFamily="34" charset="0"/>
              </a:rPr>
              <a:t>a,b,c∈S</a:t>
            </a:r>
            <a:endParaRPr lang="en-US" sz="600" dirty="0">
              <a:latin typeface="Arial" panose="020B0604020202020204" pitchFamily="34" charset="0"/>
              <a:cs typeface="Arial" panose="020B0604020202020204" pitchFamily="34" charset="0"/>
            </a:endParaRPr>
          </a:p>
          <a:p>
            <a:r>
              <a:rPr lang="en-US" sz="600" dirty="0" err="1">
                <a:highlight>
                  <a:srgbClr val="00FF00"/>
                </a:highlight>
                <a:latin typeface="Arial" panose="020B0604020202020204" pitchFamily="34" charset="0"/>
                <a:cs typeface="Arial" panose="020B0604020202020204" pitchFamily="34" charset="0"/>
              </a:rPr>
              <a:t>Identity:</a:t>
            </a:r>
            <a:r>
              <a:rPr lang="en-US" sz="600" dirty="0" err="1">
                <a:latin typeface="Arial" panose="020B0604020202020204" pitchFamily="34" charset="0"/>
                <a:cs typeface="Arial" panose="020B0604020202020204" pitchFamily="34" charset="0"/>
              </a:rPr>
              <a:t>There</a:t>
            </a:r>
            <a:r>
              <a:rPr lang="en-US" sz="600" dirty="0">
                <a:latin typeface="Arial" panose="020B0604020202020204" pitchFamily="34" charset="0"/>
                <a:cs typeface="Arial" panose="020B0604020202020204" pitchFamily="34" charset="0"/>
              </a:rPr>
              <a:t> is an identity element </a:t>
            </a:r>
            <a:r>
              <a:rPr lang="en-US" sz="600" dirty="0" err="1">
                <a:latin typeface="Arial" panose="020B0604020202020204" pitchFamily="34" charset="0"/>
                <a:cs typeface="Arial" panose="020B0604020202020204" pitchFamily="34" charset="0"/>
              </a:rPr>
              <a:t>i∈S</a:t>
            </a:r>
            <a:r>
              <a:rPr lang="en-US" sz="600" dirty="0">
                <a:latin typeface="Arial" panose="020B0604020202020204" pitchFamily="34" charset="0"/>
                <a:cs typeface="Arial" panose="020B0604020202020204" pitchFamily="34" charset="0"/>
              </a:rPr>
              <a:t> such that,</a:t>
            </a:r>
          </a:p>
          <a:p>
            <a:r>
              <a:rPr lang="en-US" sz="600" dirty="0" err="1">
                <a:latin typeface="Arial" panose="020B0604020202020204" pitchFamily="34" charset="0"/>
                <a:cs typeface="Arial" panose="020B0604020202020204" pitchFamily="34" charset="0"/>
              </a:rPr>
              <a:t>i○a</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a○i</a:t>
            </a:r>
            <a:r>
              <a:rPr lang="en-US" sz="600" dirty="0">
                <a:latin typeface="Arial" panose="020B0604020202020204" pitchFamily="34" charset="0"/>
                <a:cs typeface="Arial" panose="020B0604020202020204" pitchFamily="34" charset="0"/>
              </a:rPr>
              <a:t> for all </a:t>
            </a:r>
            <a:r>
              <a:rPr lang="en-US" sz="600" dirty="0" err="1">
                <a:latin typeface="Arial" panose="020B0604020202020204" pitchFamily="34" charset="0"/>
                <a:cs typeface="Arial" panose="020B0604020202020204" pitchFamily="34" charset="0"/>
              </a:rPr>
              <a:t>a∈S</a:t>
            </a:r>
            <a:endParaRPr lang="en-US" sz="600" dirty="0">
              <a:latin typeface="Arial" panose="020B0604020202020204" pitchFamily="34" charset="0"/>
              <a:cs typeface="Arial" panose="020B0604020202020204" pitchFamily="34" charset="0"/>
            </a:endParaRPr>
          </a:p>
          <a:p>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for ‘+’ :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=0, for ‘x’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=1</a:t>
            </a:r>
          </a:p>
          <a:p>
            <a:r>
              <a:rPr lang="en-US" sz="600" dirty="0">
                <a:highlight>
                  <a:srgbClr val="00FF00"/>
                </a:highlight>
                <a:latin typeface="Arial" panose="020B0604020202020204" pitchFamily="34" charset="0"/>
                <a:cs typeface="Arial" panose="020B0604020202020204" pitchFamily="34" charset="0"/>
              </a:rPr>
              <a:t>Invertibility:</a:t>
            </a:r>
          </a:p>
          <a:p>
            <a:r>
              <a:rPr lang="en-US" sz="600" dirty="0">
                <a:latin typeface="Arial" panose="020B0604020202020204" pitchFamily="34" charset="0"/>
                <a:cs typeface="Arial" panose="020B0604020202020204" pitchFamily="34" charset="0"/>
              </a:rPr>
              <a:t>For each element </a:t>
            </a:r>
            <a:r>
              <a:rPr lang="en-US" sz="600" dirty="0" err="1">
                <a:latin typeface="Arial" panose="020B0604020202020204" pitchFamily="34" charset="0"/>
                <a:cs typeface="Arial" panose="020B0604020202020204" pitchFamily="34" charset="0"/>
              </a:rPr>
              <a:t>a∈S</a:t>
            </a:r>
            <a:r>
              <a:rPr lang="en-US" sz="600" dirty="0">
                <a:latin typeface="Arial" panose="020B0604020202020204" pitchFamily="34" charset="0"/>
                <a:cs typeface="Arial" panose="020B0604020202020204" pitchFamily="34" charset="0"/>
              </a:rPr>
              <a:t>, the inverse a</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∈S also exist.</a:t>
            </a:r>
          </a:p>
          <a:p>
            <a:r>
              <a:rPr lang="en-US" sz="600" dirty="0">
                <a:latin typeface="Arial" panose="020B0604020202020204" pitchFamily="34" charset="0"/>
                <a:cs typeface="Arial" panose="020B0604020202020204" pitchFamily="34" charset="0"/>
              </a:rPr>
              <a:t>a○a</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where </a:t>
            </a:r>
            <a:r>
              <a:rPr lang="en-US" sz="600" dirty="0" err="1">
                <a:latin typeface="Arial" panose="020B0604020202020204" pitchFamily="34" charset="0"/>
                <a:cs typeface="Arial" panose="020B0604020202020204" pitchFamily="34" charset="0"/>
              </a:rPr>
              <a:t>i∈S</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is identity element </a:t>
            </a:r>
            <a:r>
              <a:rPr lang="en-US" sz="600" dirty="0" err="1">
                <a:latin typeface="Arial" panose="020B0604020202020204" pitchFamily="34" charset="0"/>
                <a:cs typeface="Arial" panose="020B0604020202020204" pitchFamily="34" charset="0"/>
              </a:rPr>
              <a:t>wrt</a:t>
            </a:r>
            <a:r>
              <a:rPr lang="en-US" sz="600" dirty="0">
                <a:latin typeface="Arial" panose="020B0604020202020204" pitchFamily="34" charset="0"/>
                <a:cs typeface="Arial" panose="020B0604020202020204" pitchFamily="34" charset="0"/>
              </a:rPr>
              <a:t> ○</a:t>
            </a:r>
          </a:p>
          <a:p>
            <a:r>
              <a:rPr lang="en-US" sz="600" dirty="0">
                <a:latin typeface="Arial" panose="020B0604020202020204" pitchFamily="34" charset="0"/>
                <a:cs typeface="Arial" panose="020B0604020202020204" pitchFamily="34" charset="0"/>
              </a:rPr>
              <a:t>+ operator satisfy invertibility where a</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 -a</a:t>
            </a:r>
          </a:p>
          <a:p>
            <a:r>
              <a:rPr lang="en-US" sz="600" dirty="0">
                <a:latin typeface="Arial" panose="020B0604020202020204" pitchFamily="34" charset="0"/>
                <a:cs typeface="Arial" panose="020B0604020202020204" pitchFamily="34" charset="0"/>
              </a:rPr>
              <a:t>x operator doesn’t satisfy invertibility </a:t>
            </a:r>
          </a:p>
          <a:p>
            <a:r>
              <a:rPr lang="en-US" sz="600" dirty="0">
                <a:latin typeface="Arial" panose="020B0604020202020204" pitchFamily="34" charset="0"/>
                <a:cs typeface="Arial" panose="020B0604020202020204" pitchFamily="34" charset="0"/>
              </a:rPr>
              <a:t>as there isn’t a</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∈S</a:t>
            </a:r>
            <a:r>
              <a:rPr lang="en-US" sz="600" baseline="300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for most a.</a:t>
            </a:r>
          </a:p>
          <a:p>
            <a:r>
              <a:rPr lang="en-US" sz="600" dirty="0" err="1">
                <a:highlight>
                  <a:srgbClr val="00FF00"/>
                </a:highlight>
                <a:latin typeface="Arial" panose="020B0604020202020204" pitchFamily="34" charset="0"/>
                <a:cs typeface="Arial" panose="020B0604020202020204" pitchFamily="34" charset="0"/>
              </a:rPr>
              <a:t>Group:</a:t>
            </a:r>
            <a:r>
              <a:rPr lang="en-US" sz="600" dirty="0" err="1">
                <a:latin typeface="Arial" panose="020B0604020202020204" pitchFamily="34" charset="0"/>
                <a:cs typeface="Arial" panose="020B0604020202020204" pitchFamily="34" charset="0"/>
              </a:rPr>
              <a:t>G</a:t>
            </a:r>
            <a:r>
              <a:rPr lang="en-US" sz="600" dirty="0">
                <a:latin typeface="Arial" panose="020B0604020202020204" pitchFamily="34" charset="0"/>
                <a:cs typeface="Arial" panose="020B0604020202020204" pitchFamily="34" charset="0"/>
              </a:rPr>
              <a:t> =(S,○) is a set of elements, S, and an operation ○ which combines 2 elements of S.</a:t>
            </a:r>
          </a:p>
          <a:p>
            <a:r>
              <a:rPr lang="en-US" sz="600" dirty="0">
                <a:latin typeface="Arial" panose="020B0604020202020204" pitchFamily="34" charset="0"/>
                <a:cs typeface="Arial" panose="020B0604020202020204" pitchFamily="34" charset="0"/>
              </a:rPr>
              <a:t>Properties: </a:t>
            </a:r>
            <a:r>
              <a:rPr lang="en-US" sz="600" b="1" dirty="0">
                <a:latin typeface="Arial" panose="020B0604020202020204" pitchFamily="34" charset="0"/>
                <a:cs typeface="Arial" panose="020B0604020202020204" pitchFamily="34" charset="0"/>
              </a:rPr>
              <a:t>closed</a:t>
            </a:r>
            <a:r>
              <a:rPr lang="en-US" sz="600" dirty="0">
                <a:latin typeface="Arial" panose="020B0604020202020204" pitchFamily="34" charset="0"/>
                <a:cs typeface="Arial" panose="020B0604020202020204" pitchFamily="34" charset="0"/>
              </a:rPr>
              <a:t>, </a:t>
            </a:r>
            <a:r>
              <a:rPr lang="en-US" sz="600" b="1" dirty="0">
                <a:latin typeface="Arial" panose="020B0604020202020204" pitchFamily="34" charset="0"/>
                <a:cs typeface="Arial" panose="020B0604020202020204" pitchFamily="34" charset="0"/>
              </a:rPr>
              <a:t>associative</a:t>
            </a:r>
            <a:r>
              <a:rPr lang="en-US" sz="600" dirty="0">
                <a:latin typeface="Arial" panose="020B0604020202020204" pitchFamily="34" charset="0"/>
                <a:cs typeface="Arial" panose="020B0604020202020204" pitchFamily="34" charset="0"/>
              </a:rPr>
              <a:t>, have </a:t>
            </a:r>
            <a:r>
              <a:rPr lang="en-US" sz="600" b="1" dirty="0">
                <a:latin typeface="Arial" panose="020B0604020202020204" pitchFamily="34" charset="0"/>
                <a:cs typeface="Arial" panose="020B0604020202020204" pitchFamily="34" charset="0"/>
              </a:rPr>
              <a:t>identity element</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has </a:t>
            </a:r>
            <a:r>
              <a:rPr lang="en-US" sz="600" b="1" dirty="0">
                <a:latin typeface="Arial" panose="020B0604020202020204" pitchFamily="34" charset="0"/>
                <a:cs typeface="Arial" panose="020B0604020202020204" pitchFamily="34" charset="0"/>
              </a:rPr>
              <a:t>inverse element a</a:t>
            </a:r>
            <a:r>
              <a:rPr lang="en-US" sz="600" b="1" baseline="30000" dirty="0">
                <a:latin typeface="Arial" panose="020B0604020202020204" pitchFamily="34" charset="0"/>
                <a:cs typeface="Arial" panose="020B0604020202020204" pitchFamily="34" charset="0"/>
              </a:rPr>
              <a:t>-1</a:t>
            </a:r>
            <a:r>
              <a:rPr lang="en-US" sz="600" baseline="300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for all </a:t>
            </a:r>
            <a:r>
              <a:rPr lang="en-US" sz="600" dirty="0" err="1">
                <a:latin typeface="Arial" panose="020B0604020202020204" pitchFamily="34" charset="0"/>
                <a:cs typeface="Arial" panose="020B0604020202020204" pitchFamily="34" charset="0"/>
              </a:rPr>
              <a:t>a∈S</a:t>
            </a:r>
            <a:r>
              <a:rPr lang="en-US" sz="600" dirty="0">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If G=(S,○) is commutative if </a:t>
            </a:r>
            <a:r>
              <a:rPr lang="en-US" sz="600" dirty="0" err="1">
                <a:latin typeface="Arial" panose="020B0604020202020204" pitchFamily="34" charset="0"/>
                <a:cs typeface="Arial" panose="020B0604020202020204" pitchFamily="34" charset="0"/>
              </a:rPr>
              <a:t>a○b</a:t>
            </a:r>
            <a:r>
              <a:rPr lang="en-US" sz="600" dirty="0">
                <a:latin typeface="Arial" panose="020B0604020202020204" pitchFamily="34" charset="0"/>
                <a:cs typeface="Arial" panose="020B0604020202020204" pitchFamily="34" charset="0"/>
              </a:rPr>
              <a:t> = </a:t>
            </a:r>
            <a:r>
              <a:rPr lang="en-US" sz="600" dirty="0" err="1">
                <a:latin typeface="Arial" panose="020B0604020202020204" pitchFamily="34" charset="0"/>
                <a:cs typeface="Arial" panose="020B0604020202020204" pitchFamily="34" charset="0"/>
              </a:rPr>
              <a:t>b○a</a:t>
            </a:r>
            <a:r>
              <a:rPr lang="en-US" sz="600" dirty="0">
                <a:latin typeface="Arial" panose="020B0604020202020204" pitchFamily="34" charset="0"/>
                <a:cs typeface="Arial" panose="020B0604020202020204" pitchFamily="34" charset="0"/>
              </a:rPr>
              <a:t> for all </a:t>
            </a:r>
            <a:r>
              <a:rPr lang="en-US" sz="600" dirty="0" err="1">
                <a:latin typeface="Arial" panose="020B0604020202020204" pitchFamily="34" charset="0"/>
                <a:cs typeface="Arial" panose="020B0604020202020204" pitchFamily="34" charset="0"/>
              </a:rPr>
              <a:t>a,b∈S</a:t>
            </a:r>
            <a:endParaRPr lang="en-US" sz="600" dirty="0">
              <a:latin typeface="Arial" panose="020B0604020202020204" pitchFamily="34" charset="0"/>
              <a:cs typeface="Arial" panose="020B0604020202020204" pitchFamily="34" charset="0"/>
            </a:endParaRPr>
          </a:p>
          <a:p>
            <a:r>
              <a:rPr lang="en-US" sz="600" dirty="0" err="1">
                <a:latin typeface="Arial" panose="020B0604020202020204" pitchFamily="34" charset="0"/>
                <a:cs typeface="Arial" panose="020B0604020202020204" pitchFamily="34" charset="0"/>
              </a:rPr>
              <a:t>e.g</a:t>
            </a:r>
            <a:r>
              <a:rPr lang="en-US" sz="600" dirty="0">
                <a:latin typeface="Arial" panose="020B0604020202020204" pitchFamily="34" charset="0"/>
                <a:cs typeface="Arial" panose="020B0604020202020204" pitchFamily="34" charset="0"/>
              </a:rPr>
              <a:t> group of 3x3 matrix and matrix multiply operator is not commutative.</a:t>
            </a:r>
          </a:p>
          <a:p>
            <a:r>
              <a:rPr lang="en-US" sz="600" dirty="0">
                <a:highlight>
                  <a:srgbClr val="00FF00"/>
                </a:highlight>
                <a:latin typeface="Arial" panose="020B0604020202020204" pitchFamily="34" charset="0"/>
                <a:cs typeface="Arial" panose="020B0604020202020204" pitchFamily="34" charset="0"/>
              </a:rPr>
              <a:t>Order of finite group: </a:t>
            </a:r>
          </a:p>
          <a:p>
            <a:r>
              <a:rPr lang="en-US" sz="600" dirty="0">
                <a:latin typeface="Arial" panose="020B0604020202020204" pitchFamily="34" charset="0"/>
                <a:cs typeface="Arial" panose="020B0604020202020204" pitchFamily="34" charset="0"/>
              </a:rPr>
              <a:t>|G| is the number of elements in group G</a:t>
            </a:r>
          </a:p>
          <a:p>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for G =(</a:t>
            </a:r>
            <a:r>
              <a:rPr lang="en-US" sz="600" dirty="0" err="1">
                <a:latin typeface="Arial" panose="020B0604020202020204" pitchFamily="34" charset="0"/>
                <a:cs typeface="Arial" panose="020B0604020202020204" pitchFamily="34" charset="0"/>
              </a:rPr>
              <a:t>ℤ</a:t>
            </a:r>
            <a:r>
              <a:rPr lang="en-US" sz="600" baseline="-25000" dirty="0" err="1">
                <a:latin typeface="Arial" panose="020B0604020202020204" pitchFamily="34" charset="0"/>
                <a:cs typeface="Arial" panose="020B0604020202020204" pitchFamily="34" charset="0"/>
              </a:rPr>
              <a:t>m</a:t>
            </a:r>
            <a:r>
              <a:rPr lang="en-US" sz="600" dirty="0">
                <a:latin typeface="Arial" panose="020B0604020202020204" pitchFamily="34" charset="0"/>
                <a:cs typeface="Arial" panose="020B0604020202020204" pitchFamily="34" charset="0"/>
              </a:rPr>
              <a:t>,+), |G| = | </a:t>
            </a:r>
            <a:r>
              <a:rPr lang="en-US" sz="600" dirty="0" err="1">
                <a:latin typeface="Arial" panose="020B0604020202020204" pitchFamily="34" charset="0"/>
                <a:cs typeface="Arial" panose="020B0604020202020204" pitchFamily="34" charset="0"/>
              </a:rPr>
              <a:t>ℤ</a:t>
            </a:r>
            <a:r>
              <a:rPr lang="en-US" sz="600" baseline="-25000" dirty="0" err="1">
                <a:latin typeface="Arial" panose="020B0604020202020204" pitchFamily="34" charset="0"/>
                <a:cs typeface="Arial" panose="020B0604020202020204" pitchFamily="34" charset="0"/>
              </a:rPr>
              <a:t>m</a:t>
            </a:r>
            <a:r>
              <a:rPr lang="en-US" sz="600" dirty="0">
                <a:latin typeface="Arial" panose="020B0604020202020204" pitchFamily="34" charset="0"/>
                <a:cs typeface="Arial" panose="020B0604020202020204" pitchFamily="34" charset="0"/>
              </a:rPr>
              <a:t>| = m</a:t>
            </a:r>
          </a:p>
          <a:p>
            <a:r>
              <a:rPr lang="en-US" sz="600" dirty="0">
                <a:highlight>
                  <a:srgbClr val="00FF00"/>
                </a:highlight>
                <a:latin typeface="Arial" panose="020B0604020202020204" pitchFamily="34" charset="0"/>
                <a:cs typeface="Arial" panose="020B0604020202020204" pitchFamily="34" charset="0"/>
              </a:rPr>
              <a:t>Order of element, a, in finite group:</a:t>
            </a:r>
          </a:p>
          <a:p>
            <a:r>
              <a:rPr lang="en-US" sz="600" dirty="0" err="1">
                <a:latin typeface="Arial" panose="020B0604020202020204" pitchFamily="34" charset="0"/>
                <a:cs typeface="Arial" panose="020B0604020202020204" pitchFamily="34" charset="0"/>
              </a:rPr>
              <a:t>ord</a:t>
            </a:r>
            <a:r>
              <a:rPr lang="en-US" sz="600" dirty="0">
                <a:latin typeface="Arial" panose="020B0604020202020204" pitchFamily="34" charset="0"/>
                <a:cs typeface="Arial" panose="020B0604020202020204" pitchFamily="34" charset="0"/>
              </a:rPr>
              <a:t>(a) is the smallest +</a:t>
            </a:r>
            <a:r>
              <a:rPr lang="en-US" sz="600" dirty="0" err="1">
                <a:latin typeface="Arial" panose="020B0604020202020204" pitchFamily="34" charset="0"/>
                <a:cs typeface="Arial" panose="020B0604020202020204" pitchFamily="34" charset="0"/>
              </a:rPr>
              <a:t>ve</a:t>
            </a:r>
            <a:r>
              <a:rPr lang="en-US" sz="600" dirty="0">
                <a:latin typeface="Arial" panose="020B0604020202020204" pitchFamily="34" charset="0"/>
                <a:cs typeface="Arial" panose="020B0604020202020204" pitchFamily="34" charset="0"/>
              </a:rPr>
              <a:t> integer k </a:t>
            </a:r>
            <a:r>
              <a:rPr lang="en-US" sz="600" dirty="0" err="1">
                <a:latin typeface="Arial" panose="020B0604020202020204" pitchFamily="34" charset="0"/>
                <a:cs typeface="Arial" panose="020B0604020202020204" pitchFamily="34" charset="0"/>
              </a:rPr>
              <a:t>s.t</a:t>
            </a:r>
            <a:r>
              <a:rPr lang="en-US" sz="600" dirty="0">
                <a:latin typeface="Arial" panose="020B0604020202020204" pitchFamily="34" charset="0"/>
                <a:cs typeface="Arial" panose="020B0604020202020204" pitchFamily="34" charset="0"/>
              </a:rPr>
              <a:t> </a:t>
            </a:r>
            <a:r>
              <a:rPr lang="en-US" sz="600" b="1" dirty="0" err="1">
                <a:latin typeface="Arial" panose="020B0604020202020204" pitchFamily="34" charset="0"/>
                <a:cs typeface="Arial" panose="020B0604020202020204" pitchFamily="34" charset="0"/>
              </a:rPr>
              <a:t>a</a:t>
            </a:r>
            <a:r>
              <a:rPr lang="en-US" sz="600" b="1" baseline="30000" dirty="0" err="1">
                <a:latin typeface="Arial" panose="020B0604020202020204" pitchFamily="34" charset="0"/>
                <a:cs typeface="Arial" panose="020B0604020202020204" pitchFamily="34" charset="0"/>
              </a:rPr>
              <a:t>k</a:t>
            </a:r>
            <a:r>
              <a:rPr lang="en-US" sz="600" b="1" dirty="0">
                <a:latin typeface="Arial" panose="020B0604020202020204" pitchFamily="34" charset="0"/>
                <a:cs typeface="Arial" panose="020B0604020202020204" pitchFamily="34" charset="0"/>
              </a:rPr>
              <a:t>=</a:t>
            </a:r>
            <a:r>
              <a:rPr lang="en-US" sz="600" b="1" dirty="0" err="1">
                <a:latin typeface="Arial" panose="020B0604020202020204" pitchFamily="34" charset="0"/>
                <a:cs typeface="Arial" panose="020B0604020202020204" pitchFamily="34" charset="0"/>
              </a:rPr>
              <a:t>a○a○a</a:t>
            </a:r>
            <a:r>
              <a:rPr lang="en-US" sz="600" b="1" dirty="0">
                <a:latin typeface="Arial" panose="020B0604020202020204" pitchFamily="34" charset="0"/>
                <a:cs typeface="Arial" panose="020B0604020202020204" pitchFamily="34" charset="0"/>
              </a:rPr>
              <a:t>...a=</a:t>
            </a:r>
            <a:r>
              <a:rPr lang="en-US" sz="600" b="1" dirty="0" err="1">
                <a:latin typeface="Arial" panose="020B0604020202020204" pitchFamily="34" charset="0"/>
                <a:cs typeface="Arial" panose="020B0604020202020204" pitchFamily="34" charset="0"/>
              </a:rPr>
              <a:t>i</a:t>
            </a:r>
            <a:r>
              <a:rPr lang="en-US" sz="600" b="1" baseline="30000" dirty="0">
                <a:latin typeface="Arial" panose="020B0604020202020204" pitchFamily="34" charset="0"/>
                <a:cs typeface="Arial" panose="020B0604020202020204" pitchFamily="34" charset="0"/>
              </a:rPr>
              <a:t> </a:t>
            </a:r>
          </a:p>
          <a:p>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order of 1 in G=({0,1,2},+) is 3 since 1+1+1≡0mod3</a:t>
            </a:r>
          </a:p>
          <a:p>
            <a:r>
              <a:rPr lang="en-US" sz="600" dirty="0">
                <a:latin typeface="Arial" panose="020B0604020202020204" pitchFamily="34" charset="0"/>
                <a:cs typeface="Arial" panose="020B0604020202020204" pitchFamily="34" charset="0"/>
              </a:rPr>
              <a:t>order of element 1 in G=(</a:t>
            </a:r>
            <a:r>
              <a:rPr lang="en-US" sz="600" dirty="0" err="1">
                <a:latin typeface="Arial" panose="020B0604020202020204" pitchFamily="34" charset="0"/>
                <a:cs typeface="Arial" panose="020B0604020202020204" pitchFamily="34" charset="0"/>
              </a:rPr>
              <a:t>ℤ</a:t>
            </a:r>
            <a:r>
              <a:rPr lang="en-US" sz="600" baseline="-25000" dirty="0" err="1">
                <a:latin typeface="Arial" panose="020B0604020202020204" pitchFamily="34" charset="0"/>
                <a:cs typeface="Arial" panose="020B0604020202020204" pitchFamily="34" charset="0"/>
              </a:rPr>
              <a:t>m</a:t>
            </a:r>
            <a:r>
              <a:rPr lang="en-US" sz="600" dirty="0">
                <a:latin typeface="Arial" panose="020B0604020202020204" pitchFamily="34" charset="0"/>
                <a:cs typeface="Arial" panose="020B0604020202020204" pitchFamily="34" charset="0"/>
              </a:rPr>
              <a:t>,+) is m</a:t>
            </a:r>
          </a:p>
          <a:p>
            <a:r>
              <a:rPr lang="en-US" sz="600" dirty="0">
                <a:highlight>
                  <a:srgbClr val="00FF00"/>
                </a:highlight>
                <a:latin typeface="Arial" panose="020B0604020202020204" pitchFamily="34" charset="0"/>
                <a:cs typeface="Arial" panose="020B0604020202020204" pitchFamily="34" charset="0"/>
              </a:rPr>
              <a:t>Distributivity: </a:t>
            </a:r>
            <a:r>
              <a:rPr lang="en-US" sz="600" dirty="0">
                <a:latin typeface="Arial" panose="020B0604020202020204" pitchFamily="34" charset="0"/>
                <a:cs typeface="Arial" panose="020B0604020202020204" pitchFamily="34" charset="0"/>
              </a:rPr>
              <a:t>for 2 different operators * and ○</a:t>
            </a:r>
          </a:p>
          <a:p>
            <a:r>
              <a:rPr lang="en-US" sz="600" dirty="0">
                <a:latin typeface="Arial" panose="020B0604020202020204" pitchFamily="34" charset="0"/>
                <a:cs typeface="Arial" panose="020B0604020202020204" pitchFamily="34" charset="0"/>
              </a:rPr>
              <a:t>if a*(</a:t>
            </a:r>
            <a:r>
              <a:rPr lang="en-US" sz="600" dirty="0" err="1">
                <a:latin typeface="Arial" panose="020B0604020202020204" pitchFamily="34" charset="0"/>
                <a:cs typeface="Arial" panose="020B0604020202020204" pitchFamily="34" charset="0"/>
              </a:rPr>
              <a:t>b○c</a:t>
            </a:r>
            <a:r>
              <a:rPr lang="en-US" sz="600" dirty="0">
                <a:latin typeface="Arial" panose="020B0604020202020204" pitchFamily="34" charset="0"/>
                <a:cs typeface="Arial" panose="020B0604020202020204" pitchFamily="34" charset="0"/>
              </a:rPr>
              <a:t>) = (a*b)○(a*c) for all </a:t>
            </a:r>
            <a:r>
              <a:rPr lang="en-US" sz="600" dirty="0" err="1">
                <a:latin typeface="Arial" panose="020B0604020202020204" pitchFamily="34" charset="0"/>
                <a:cs typeface="Arial" panose="020B0604020202020204" pitchFamily="34" charset="0"/>
              </a:rPr>
              <a:t>a,b,c∈S</a:t>
            </a:r>
            <a:endParaRPr lang="en-US" sz="600" dirty="0">
              <a:latin typeface="Arial" panose="020B0604020202020204" pitchFamily="34" charset="0"/>
              <a:cs typeface="Arial" panose="020B0604020202020204" pitchFamily="34" charset="0"/>
            </a:endParaRPr>
          </a:p>
          <a:p>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x is distributive over +, + not distributive over x</a:t>
            </a:r>
          </a:p>
          <a:p>
            <a:r>
              <a:rPr lang="en-US" sz="600" dirty="0">
                <a:highlight>
                  <a:srgbClr val="00FF00"/>
                </a:highlight>
                <a:latin typeface="Arial" panose="020B0604020202020204" pitchFamily="34" charset="0"/>
                <a:cs typeface="Arial" panose="020B0604020202020204" pitchFamily="34" charset="0"/>
              </a:rPr>
              <a:t>Ring: </a:t>
            </a:r>
            <a:r>
              <a:rPr lang="en-US" sz="600" dirty="0">
                <a:latin typeface="Arial" panose="020B0604020202020204" pitchFamily="34" charset="0"/>
                <a:cs typeface="Arial" panose="020B0604020202020204" pitchFamily="34" charset="0"/>
              </a:rPr>
              <a:t>Is a group (S,○,*) with 2 operators </a:t>
            </a:r>
            <a:r>
              <a:rPr lang="en-US" sz="600" dirty="0" err="1">
                <a:latin typeface="Arial" panose="020B0604020202020204" pitchFamily="34" charset="0"/>
                <a:cs typeface="Arial" panose="020B0604020202020204" pitchFamily="34" charset="0"/>
              </a:rPr>
              <a:t>s.t</a:t>
            </a:r>
            <a:r>
              <a:rPr lang="en-US" sz="600" dirty="0">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is closed, * is associative, there exist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 identity element, </a:t>
            </a:r>
            <a:r>
              <a:rPr lang="en-US" sz="600" dirty="0" err="1">
                <a:latin typeface="Arial" panose="020B0604020202020204" pitchFamily="34" charset="0"/>
                <a:cs typeface="Arial" panose="020B0604020202020204" pitchFamily="34" charset="0"/>
              </a:rPr>
              <a:t>s.t</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’*a=a*</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for all </a:t>
            </a:r>
            <a:r>
              <a:rPr lang="en-US" sz="600" dirty="0" err="1">
                <a:latin typeface="Arial" panose="020B0604020202020204" pitchFamily="34" charset="0"/>
                <a:cs typeface="Arial" panose="020B0604020202020204" pitchFamily="34" charset="0"/>
              </a:rPr>
              <a:t>a∈S</a:t>
            </a:r>
            <a:r>
              <a:rPr lang="en-US" sz="600" dirty="0">
                <a:latin typeface="Arial" panose="020B0604020202020204" pitchFamily="34" charset="0"/>
                <a:cs typeface="Arial" panose="020B0604020202020204" pitchFamily="34" charset="0"/>
              </a:rPr>
              <a:t>, * is distributive over ○</a:t>
            </a:r>
          </a:p>
          <a:p>
            <a:r>
              <a:rPr lang="en-US" sz="600" dirty="0">
                <a:highlight>
                  <a:srgbClr val="00FF00"/>
                </a:highlight>
                <a:latin typeface="Arial" panose="020B0604020202020204" pitchFamily="34" charset="0"/>
                <a:cs typeface="Arial" panose="020B0604020202020204" pitchFamily="34" charset="0"/>
              </a:rPr>
              <a:t>Integer Rings:</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ℤ</a:t>
            </a:r>
            <a:r>
              <a:rPr lang="en-US" sz="600" baseline="-25000" dirty="0" err="1">
                <a:latin typeface="Arial" panose="020B0604020202020204" pitchFamily="34" charset="0"/>
                <a:cs typeface="Arial" panose="020B0604020202020204" pitchFamily="34" charset="0"/>
              </a:rPr>
              <a:t>m</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ℤ</a:t>
            </a:r>
            <a:r>
              <a:rPr lang="en-US" sz="600" baseline="-25000" dirty="0" err="1">
                <a:latin typeface="Arial" panose="020B0604020202020204" pitchFamily="34" charset="0"/>
                <a:cs typeface="Arial" panose="020B0604020202020204" pitchFamily="34" charset="0"/>
              </a:rPr>
              <a:t>m</a:t>
            </a:r>
            <a:r>
              <a:rPr lang="en-US" sz="600" dirty="0">
                <a:latin typeface="Arial" panose="020B0604020202020204" pitchFamily="34" charset="0"/>
                <a:cs typeface="Arial" panose="020B0604020202020204" pitchFamily="34" charset="0"/>
              </a:rPr>
              <a:t>= {0,1,...m} finite set.</a:t>
            </a:r>
          </a:p>
          <a:p>
            <a:r>
              <a:rPr lang="en-US" sz="600" dirty="0" err="1">
                <a:latin typeface="Arial" panose="020B0604020202020204" pitchFamily="34" charset="0"/>
                <a:cs typeface="Arial" panose="020B0604020202020204" pitchFamily="34" charset="0"/>
              </a:rPr>
              <a:t>a+b≡c</a:t>
            </a:r>
            <a:r>
              <a:rPr lang="en-US" sz="600" dirty="0">
                <a:latin typeface="Arial" panose="020B0604020202020204" pitchFamily="34" charset="0"/>
                <a:cs typeface="Arial" panose="020B0604020202020204" pitchFamily="34" charset="0"/>
              </a:rPr>
              <a:t> mod m, </a:t>
            </a:r>
            <a:r>
              <a:rPr lang="en-US" sz="600" dirty="0" err="1">
                <a:latin typeface="Arial" panose="020B0604020202020204" pitchFamily="34" charset="0"/>
                <a:cs typeface="Arial" panose="020B0604020202020204" pitchFamily="34" charset="0"/>
              </a:rPr>
              <a:t>c∈ℤ</a:t>
            </a:r>
            <a:r>
              <a:rPr lang="en-US" sz="600" baseline="-25000" dirty="0" err="1">
                <a:latin typeface="Arial" panose="020B0604020202020204" pitchFamily="34" charset="0"/>
                <a:cs typeface="Arial" panose="020B0604020202020204" pitchFamily="34" charset="0"/>
              </a:rPr>
              <a:t>m</a:t>
            </a:r>
            <a:r>
              <a:rPr lang="en-US" sz="600" baseline="-250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&amp; </a:t>
            </a:r>
            <a:r>
              <a:rPr lang="en-US" sz="600" dirty="0" err="1">
                <a:latin typeface="Arial" panose="020B0604020202020204" pitchFamily="34" charset="0"/>
                <a:cs typeface="Arial" panose="020B0604020202020204" pitchFamily="34" charset="0"/>
              </a:rPr>
              <a:t>a•b≡d</a:t>
            </a:r>
            <a:r>
              <a:rPr lang="en-US" sz="600" dirty="0">
                <a:latin typeface="Arial" panose="020B0604020202020204" pitchFamily="34" charset="0"/>
                <a:cs typeface="Arial" panose="020B0604020202020204" pitchFamily="34" charset="0"/>
              </a:rPr>
              <a:t> mod m, </a:t>
            </a:r>
            <a:r>
              <a:rPr lang="en-US" sz="600" dirty="0" err="1">
                <a:latin typeface="Arial" panose="020B0604020202020204" pitchFamily="34" charset="0"/>
                <a:cs typeface="Arial" panose="020B0604020202020204" pitchFamily="34" charset="0"/>
              </a:rPr>
              <a:t>d∈ℤ</a:t>
            </a:r>
            <a:r>
              <a:rPr lang="en-US" sz="600" baseline="-25000" dirty="0" err="1">
                <a:latin typeface="Arial" panose="020B0604020202020204" pitchFamily="34" charset="0"/>
                <a:cs typeface="Arial" panose="020B0604020202020204" pitchFamily="34" charset="0"/>
              </a:rPr>
              <a:t>m</a:t>
            </a:r>
            <a:endParaRPr lang="en-US" sz="600" baseline="-250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Integer rings </a:t>
            </a:r>
            <a:r>
              <a:rPr lang="en-US" sz="600" b="1" dirty="0">
                <a:latin typeface="Arial" panose="020B0604020202020204" pitchFamily="34" charset="0"/>
                <a:cs typeface="Arial" panose="020B0604020202020204" pitchFamily="34" charset="0"/>
              </a:rPr>
              <a:t>closed</a:t>
            </a:r>
            <a:r>
              <a:rPr lang="en-US" sz="600" dirty="0">
                <a:latin typeface="Arial" panose="020B0604020202020204" pitchFamily="34" charset="0"/>
                <a:cs typeface="Arial" panose="020B0604020202020204" pitchFamily="34" charset="0"/>
              </a:rPr>
              <a:t>, + and x are </a:t>
            </a:r>
            <a:r>
              <a:rPr lang="en-US" sz="600" b="1" dirty="0">
                <a:latin typeface="Arial" panose="020B0604020202020204" pitchFamily="34" charset="0"/>
                <a:cs typeface="Arial" panose="020B0604020202020204" pitchFamily="34" charset="0"/>
              </a:rPr>
              <a:t>associative, distributive</a:t>
            </a:r>
            <a:r>
              <a:rPr lang="en-US" sz="600" dirty="0">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Identity element 0 for +, for all </a:t>
            </a:r>
            <a:r>
              <a:rPr lang="en-US" sz="600" b="1" dirty="0">
                <a:latin typeface="Arial" panose="020B0604020202020204" pitchFamily="34" charset="0"/>
                <a:cs typeface="Arial" panose="020B0604020202020204" pitchFamily="34" charset="0"/>
              </a:rPr>
              <a:t>a</a:t>
            </a:r>
            <a:r>
              <a:rPr lang="en-US" sz="600" dirty="0">
                <a:latin typeface="Arial" panose="020B0604020202020204" pitchFamily="34" charset="0"/>
                <a:cs typeface="Arial" panose="020B0604020202020204" pitchFamily="34" charset="0"/>
              </a:rPr>
              <a:t> in ring there is </a:t>
            </a:r>
            <a:r>
              <a:rPr lang="en-US" sz="600" b="1" dirty="0">
                <a:latin typeface="Arial" panose="020B0604020202020204" pitchFamily="34" charset="0"/>
                <a:cs typeface="Arial" panose="020B0604020202020204" pitchFamily="34" charset="0"/>
              </a:rPr>
              <a:t>-a</a:t>
            </a:r>
            <a:r>
              <a:rPr lang="en-US" sz="600" dirty="0">
                <a:latin typeface="Arial" panose="020B0604020202020204" pitchFamily="34" charset="0"/>
                <a:cs typeface="Arial" panose="020B0604020202020204" pitchFamily="34" charset="0"/>
              </a:rPr>
              <a:t>, where a+(-a)≡0modm; additive inverse always exists.</a:t>
            </a:r>
          </a:p>
          <a:p>
            <a:r>
              <a:rPr lang="en-US" sz="600" dirty="0">
                <a:latin typeface="Arial" panose="020B0604020202020204" pitchFamily="34" charset="0"/>
                <a:cs typeface="Arial" panose="020B0604020202020204" pitchFamily="34" charset="0"/>
              </a:rPr>
              <a:t>Identity element 1 for •, for all a in ring </a:t>
            </a:r>
            <a:r>
              <a:rPr lang="en-US" sz="600" dirty="0" err="1">
                <a:latin typeface="Arial" panose="020B0604020202020204" pitchFamily="34" charset="0"/>
                <a:cs typeface="Arial" panose="020B0604020202020204" pitchFamily="34" charset="0"/>
              </a:rPr>
              <a:t>a•i≡amodm</a:t>
            </a:r>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multiplicative inverse a</a:t>
            </a:r>
            <a:r>
              <a:rPr lang="en-US" sz="600" baseline="30000" dirty="0">
                <a:latin typeface="Arial" panose="020B0604020202020204" pitchFamily="34" charset="0"/>
                <a:cs typeface="Arial" panose="020B0604020202020204" pitchFamily="34" charset="0"/>
              </a:rPr>
              <a:t>-1 </a:t>
            </a:r>
            <a:r>
              <a:rPr lang="en-US" sz="600" dirty="0">
                <a:latin typeface="Arial" panose="020B0604020202020204" pitchFamily="34" charset="0"/>
                <a:cs typeface="Arial" panose="020B0604020202020204" pitchFamily="34" charset="0"/>
              </a:rPr>
              <a:t>exist for </a:t>
            </a:r>
            <a:r>
              <a:rPr lang="en-US" sz="600" b="1" dirty="0">
                <a:latin typeface="Arial" panose="020B0604020202020204" pitchFamily="34" charset="0"/>
                <a:cs typeface="Arial" panose="020B0604020202020204" pitchFamily="34" charset="0"/>
              </a:rPr>
              <a:t>some</a:t>
            </a:r>
            <a:r>
              <a:rPr lang="en-US" sz="600" dirty="0">
                <a:latin typeface="Arial" panose="020B0604020202020204" pitchFamily="34" charset="0"/>
                <a:cs typeface="Arial" panose="020B0604020202020204" pitchFamily="34" charset="0"/>
              </a:rPr>
              <a:t> elements. </a:t>
            </a:r>
          </a:p>
          <a:p>
            <a:r>
              <a:rPr lang="en-US" sz="600" dirty="0">
                <a:latin typeface="Arial" panose="020B0604020202020204" pitchFamily="34" charset="0"/>
                <a:cs typeface="Arial" panose="020B0604020202020204" pitchFamily="34" charset="0"/>
              </a:rPr>
              <a:t>if a</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 exists, b/a≡b•a</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modm,b∈ℤ</a:t>
            </a:r>
            <a:r>
              <a:rPr lang="en-US" sz="600" baseline="-25000" dirty="0">
                <a:latin typeface="Arial" panose="020B0604020202020204" pitchFamily="34" charset="0"/>
                <a:cs typeface="Arial" panose="020B0604020202020204" pitchFamily="34" charset="0"/>
              </a:rPr>
              <a:t>m</a:t>
            </a:r>
            <a:r>
              <a:rPr lang="en-US" sz="600" dirty="0">
                <a:latin typeface="Arial" panose="020B0604020202020204" pitchFamily="34" charset="0"/>
                <a:cs typeface="Arial" panose="020B0604020202020204" pitchFamily="34" charset="0"/>
              </a:rPr>
              <a:t>. multiplicative inverse only exist if </a:t>
            </a:r>
            <a:r>
              <a:rPr lang="en-US" sz="600" dirty="0" err="1">
                <a:latin typeface="Arial" panose="020B0604020202020204" pitchFamily="34" charset="0"/>
                <a:cs typeface="Arial" panose="020B0604020202020204" pitchFamily="34" charset="0"/>
              </a:rPr>
              <a:t>gcd</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a,m</a:t>
            </a:r>
            <a:r>
              <a:rPr lang="en-US" sz="600" dirty="0">
                <a:latin typeface="Arial" panose="020B0604020202020204" pitchFamily="34" charset="0"/>
                <a:cs typeface="Arial" panose="020B0604020202020204" pitchFamily="34" charset="0"/>
              </a:rPr>
              <a:t>)=1 </a:t>
            </a:r>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a &amp; m are coprime. </a:t>
            </a:r>
          </a:p>
          <a:p>
            <a:r>
              <a:rPr lang="en-US" sz="600" dirty="0">
                <a:highlight>
                  <a:srgbClr val="00FF00"/>
                </a:highlight>
                <a:latin typeface="Arial" panose="020B0604020202020204" pitchFamily="34" charset="0"/>
                <a:cs typeface="Arial" panose="020B0604020202020204" pitchFamily="34" charset="0"/>
              </a:rPr>
              <a:t>Field:</a:t>
            </a:r>
            <a:r>
              <a:rPr lang="en-US" sz="600" dirty="0">
                <a:latin typeface="Arial" panose="020B0604020202020204" pitchFamily="34" charset="0"/>
                <a:cs typeface="Arial" panose="020B0604020202020204" pitchFamily="34" charset="0"/>
              </a:rPr>
              <a:t> F=(S,+,•) has properties: </a:t>
            </a:r>
          </a:p>
          <a:p>
            <a:r>
              <a:rPr lang="en-US" sz="600" dirty="0">
                <a:latin typeface="Arial" panose="020B0604020202020204" pitchFamily="34" charset="0"/>
                <a:cs typeface="Arial" panose="020B0604020202020204" pitchFamily="34" charset="0"/>
              </a:rPr>
              <a:t>For all </a:t>
            </a:r>
            <a:r>
              <a:rPr lang="en-US" sz="600" dirty="0" err="1">
                <a:latin typeface="Arial" panose="020B0604020202020204" pitchFamily="34" charset="0"/>
                <a:cs typeface="Arial" panose="020B0604020202020204" pitchFamily="34" charset="0"/>
              </a:rPr>
              <a:t>a∈S</a:t>
            </a:r>
            <a:r>
              <a:rPr lang="en-US" sz="600" dirty="0">
                <a:latin typeface="Arial" panose="020B0604020202020204" pitchFamily="34" charset="0"/>
                <a:cs typeface="Arial" panose="020B0604020202020204" pitchFamily="34" charset="0"/>
              </a:rPr>
              <a:t> form an additive group with operation + and identity element 0.</a:t>
            </a:r>
          </a:p>
          <a:p>
            <a:r>
              <a:rPr lang="en-US" sz="600" dirty="0">
                <a:latin typeface="Arial" panose="020B0604020202020204" pitchFamily="34" charset="0"/>
                <a:cs typeface="Arial" panose="020B0604020202020204" pitchFamily="34" charset="0"/>
              </a:rPr>
              <a:t>For all </a:t>
            </a:r>
            <a:r>
              <a:rPr lang="en-US" sz="600" dirty="0" err="1">
                <a:latin typeface="Arial" panose="020B0604020202020204" pitchFamily="34" charset="0"/>
                <a:cs typeface="Arial" panose="020B0604020202020204" pitchFamily="34" charset="0"/>
              </a:rPr>
              <a:t>a∈S</a:t>
            </a:r>
            <a:r>
              <a:rPr lang="en-US" sz="600" dirty="0">
                <a:latin typeface="Arial" panose="020B0604020202020204" pitchFamily="34" charset="0"/>
                <a:cs typeface="Arial" panose="020B0604020202020204" pitchFamily="34" charset="0"/>
              </a:rPr>
              <a:t>, except 0, form multiplicative group with • and identity element 1.</a:t>
            </a:r>
          </a:p>
          <a:p>
            <a:r>
              <a:rPr lang="en-US" sz="600" dirty="0">
                <a:latin typeface="Arial" panose="020B0604020202020204" pitchFamily="34" charset="0"/>
                <a:cs typeface="Arial" panose="020B0604020202020204" pitchFamily="34" charset="0"/>
              </a:rPr>
              <a:t>When the 2 group operations are mixed, operation • is distributive over +. </a:t>
            </a:r>
          </a:p>
          <a:p>
            <a:r>
              <a:rPr lang="en-US" sz="600" dirty="0">
                <a:latin typeface="Arial" panose="020B0604020202020204" pitchFamily="34" charset="0"/>
                <a:cs typeface="Arial" panose="020B0604020202020204" pitchFamily="34" charset="0"/>
              </a:rPr>
              <a:t>Field ∈ Rings, not all fields are rings, as stricter requirements for fields. </a:t>
            </a:r>
          </a:p>
          <a:p>
            <a:r>
              <a:rPr lang="en-US" sz="600" dirty="0">
                <a:latin typeface="Arial" panose="020B0604020202020204" pitchFamily="34" charset="0"/>
                <a:cs typeface="Arial" panose="020B0604020202020204" pitchFamily="34" charset="0"/>
              </a:rPr>
              <a:t>All non-zero element of field must have a</a:t>
            </a:r>
            <a:r>
              <a:rPr lang="en-US" sz="600" baseline="30000" dirty="0">
                <a:latin typeface="Arial" panose="020B0604020202020204" pitchFamily="34" charset="0"/>
                <a:cs typeface="Arial" panose="020B0604020202020204" pitchFamily="34" charset="0"/>
              </a:rPr>
              <a:t>-1 </a:t>
            </a:r>
            <a:r>
              <a:rPr lang="en-US" sz="600" dirty="0">
                <a:latin typeface="Arial" panose="020B0604020202020204" pitchFamily="34" charset="0"/>
                <a:cs typeface="Arial" panose="020B0604020202020204" pitchFamily="34" charset="0"/>
              </a:rPr>
              <a:t>and multiplication operation must be commutative for field.</a:t>
            </a:r>
          </a:p>
        </p:txBody>
      </p:sp>
      <p:sp>
        <p:nvSpPr>
          <p:cNvPr id="9" name="Rectangle 8">
            <a:extLst>
              <a:ext uri="{FF2B5EF4-FFF2-40B4-BE49-F238E27FC236}">
                <a16:creationId xmlns:a16="http://schemas.microsoft.com/office/drawing/2014/main" id="{A8DF8DD4-3A6B-399B-9B84-0344591D7941}"/>
              </a:ext>
            </a:extLst>
          </p:cNvPr>
          <p:cNvSpPr/>
          <p:nvPr/>
        </p:nvSpPr>
        <p:spPr>
          <a:xfrm>
            <a:off x="1691642" y="-7651"/>
            <a:ext cx="1691640" cy="4707667"/>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0BC7EAE-B166-70BD-3635-80B8E0E710AC}"/>
              </a:ext>
            </a:extLst>
          </p:cNvPr>
          <p:cNvSpPr txBox="1"/>
          <p:nvPr/>
        </p:nvSpPr>
        <p:spPr>
          <a:xfrm>
            <a:off x="1600263" y="-21687"/>
            <a:ext cx="1865313" cy="2923877"/>
          </a:xfrm>
          <a:prstGeom prst="rect">
            <a:avLst/>
          </a:prstGeom>
          <a:noFill/>
        </p:spPr>
        <p:txBody>
          <a:bodyPr wrap="square" rtlCol="0">
            <a:spAutoFit/>
          </a:bodyPr>
          <a:lstStyle/>
          <a:p>
            <a:r>
              <a:rPr lang="en-US" sz="600" dirty="0">
                <a:highlight>
                  <a:srgbClr val="00FF00"/>
                </a:highlight>
                <a:latin typeface="Arial" panose="020B0604020202020204" pitchFamily="34" charset="0"/>
                <a:cs typeface="Arial" panose="020B0604020202020204" pitchFamily="34" charset="0"/>
              </a:rPr>
              <a:t>Galois Field:</a:t>
            </a:r>
            <a:r>
              <a:rPr lang="en-US" sz="600" dirty="0">
                <a:latin typeface="Arial" panose="020B0604020202020204" pitchFamily="34" charset="0"/>
                <a:cs typeface="Arial" panose="020B0604020202020204" pitchFamily="34" charset="0"/>
              </a:rPr>
              <a:t> GF(q) Fields with a finite number of element a field of order m only exist if m is prime, </a:t>
            </a:r>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m=</a:t>
            </a:r>
            <a:r>
              <a:rPr lang="en-US" sz="600" dirty="0" err="1">
                <a:latin typeface="Arial" panose="020B0604020202020204" pitchFamily="34" charset="0"/>
                <a:cs typeface="Arial" panose="020B0604020202020204" pitchFamily="34" charset="0"/>
              </a:rPr>
              <a:t>p</a:t>
            </a:r>
            <a:r>
              <a:rPr lang="en-US" sz="600" baseline="30000" dirty="0" err="1">
                <a:latin typeface="Arial" panose="020B0604020202020204" pitchFamily="34" charset="0"/>
                <a:cs typeface="Arial" panose="020B0604020202020204" pitchFamily="34" charset="0"/>
              </a:rPr>
              <a:t>n</a:t>
            </a:r>
            <a:r>
              <a:rPr lang="en-US" sz="600" baseline="300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for n&gt;0 and prime integer p (characteristic of finite field).</a:t>
            </a:r>
          </a:p>
          <a:p>
            <a:r>
              <a:rPr lang="en-US" sz="600" dirty="0">
                <a:latin typeface="Arial" panose="020B0604020202020204" pitchFamily="34" charset="0"/>
                <a:cs typeface="Arial" panose="020B0604020202020204" pitchFamily="34" charset="0"/>
              </a:rPr>
              <a:t>This means there are finite fields with </a:t>
            </a:r>
            <a:r>
              <a:rPr lang="en-US" sz="600" dirty="0" err="1">
                <a:latin typeface="Arial" panose="020B0604020202020204" pitchFamily="34" charset="0"/>
                <a:cs typeface="Arial" panose="020B0604020202020204" pitchFamily="34" charset="0"/>
              </a:rPr>
              <a:t>x</a:t>
            </a:r>
            <a:r>
              <a:rPr lang="en-US" sz="600" baseline="30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 element as long as x is prime. There are no fields with 36 elements, since 36 is </a:t>
            </a:r>
            <a:r>
              <a:rPr lang="en-US" sz="600" b="1" dirty="0">
                <a:latin typeface="Arial" panose="020B0604020202020204" pitchFamily="34" charset="0"/>
                <a:cs typeface="Arial" panose="020B0604020202020204" pitchFamily="34" charset="0"/>
              </a:rPr>
              <a:t>not</a:t>
            </a:r>
            <a:r>
              <a:rPr lang="en-US" sz="600" dirty="0">
                <a:latin typeface="Arial" panose="020B0604020202020204" pitchFamily="34" charset="0"/>
                <a:cs typeface="Arial" panose="020B0604020202020204" pitchFamily="34" charset="0"/>
              </a:rPr>
              <a:t> a prime power.</a:t>
            </a:r>
          </a:p>
          <a:p>
            <a:r>
              <a:rPr lang="en-US" sz="600" dirty="0">
                <a:highlight>
                  <a:srgbClr val="00FF00"/>
                </a:highlight>
                <a:latin typeface="Arial" panose="020B0604020202020204" pitchFamily="34" charset="0"/>
                <a:cs typeface="Arial" panose="020B0604020202020204" pitchFamily="34" charset="0"/>
              </a:rPr>
              <a:t>Prime Field:</a:t>
            </a:r>
            <a:r>
              <a:rPr lang="en-US" sz="600" dirty="0">
                <a:latin typeface="Arial" panose="020B0604020202020204" pitchFamily="34" charset="0"/>
                <a:cs typeface="Arial" panose="020B0604020202020204" pitchFamily="34" charset="0"/>
              </a:rPr>
              <a:t> GF(p) is a Galois field with prime order, i.e. if n=1 GF(p) = GF(q). </a:t>
            </a:r>
          </a:p>
          <a:p>
            <a:r>
              <a:rPr lang="en-US" sz="600" dirty="0">
                <a:latin typeface="Arial" panose="020B0604020202020204" pitchFamily="34" charset="0"/>
                <a:cs typeface="Arial" panose="020B0604020202020204" pitchFamily="34" charset="0"/>
              </a:rPr>
              <a:t>2 operations, integer </a:t>
            </a:r>
            <a:r>
              <a:rPr lang="en-US" sz="600" b="1" dirty="0">
                <a:latin typeface="Arial" panose="020B0604020202020204" pitchFamily="34" charset="0"/>
                <a:cs typeface="Arial" panose="020B0604020202020204" pitchFamily="34" charset="0"/>
              </a:rPr>
              <a:t>addition</a:t>
            </a:r>
            <a:r>
              <a:rPr lang="en-US" sz="600" dirty="0">
                <a:latin typeface="Arial" panose="020B0604020202020204" pitchFamily="34" charset="0"/>
                <a:cs typeface="Arial" panose="020B0604020202020204" pitchFamily="34" charset="0"/>
              </a:rPr>
              <a:t> modulo p and integer </a:t>
            </a:r>
            <a:r>
              <a:rPr lang="en-US" sz="600" b="1" dirty="0">
                <a:latin typeface="Arial" panose="020B0604020202020204" pitchFamily="34" charset="0"/>
                <a:cs typeface="Arial" panose="020B0604020202020204" pitchFamily="34" charset="0"/>
              </a:rPr>
              <a:t>multiplication</a:t>
            </a:r>
            <a:r>
              <a:rPr lang="en-US" sz="600" dirty="0">
                <a:latin typeface="Arial" panose="020B0604020202020204" pitchFamily="34" charset="0"/>
                <a:cs typeface="Arial" panose="020B0604020202020204" pitchFamily="34" charset="0"/>
              </a:rPr>
              <a:t> modulo p. </a:t>
            </a:r>
          </a:p>
          <a:p>
            <a:r>
              <a:rPr lang="en-US" sz="600" dirty="0">
                <a:latin typeface="Arial" panose="020B0604020202020204" pitchFamily="34" charset="0"/>
                <a:cs typeface="Arial" panose="020B0604020202020204" pitchFamily="34" charset="0"/>
              </a:rPr>
              <a:t>If p is prime integer, integer ring </a:t>
            </a:r>
            <a:r>
              <a:rPr lang="en-US" sz="600" dirty="0" err="1">
                <a:latin typeface="Arial" panose="020B0604020202020204" pitchFamily="34" charset="0"/>
                <a:cs typeface="Arial" panose="020B0604020202020204" pitchFamily="34" charset="0"/>
              </a:rPr>
              <a:t>ℤ</a:t>
            </a:r>
            <a:r>
              <a:rPr lang="en-US" sz="600" baseline="-25000" dirty="0" err="1">
                <a:latin typeface="Arial" panose="020B0604020202020204" pitchFamily="34" charset="0"/>
                <a:cs typeface="Arial" panose="020B0604020202020204" pitchFamily="34" charset="0"/>
              </a:rPr>
              <a:t>p</a:t>
            </a:r>
            <a:r>
              <a:rPr lang="en-US" sz="600" dirty="0">
                <a:latin typeface="Arial" panose="020B0604020202020204" pitchFamily="34" charset="0"/>
                <a:cs typeface="Arial" panose="020B0604020202020204" pitchFamily="34" charset="0"/>
              </a:rPr>
              <a:t> is GF(P) and is a prime field. All non-zero element in GF(p) </a:t>
            </a:r>
            <a:r>
              <a:rPr lang="en-US" sz="600" b="1" dirty="0">
                <a:latin typeface="Arial" panose="020B0604020202020204" pitchFamily="34" charset="0"/>
                <a:cs typeface="Arial" panose="020B0604020202020204" pitchFamily="34" charset="0"/>
              </a:rPr>
              <a:t>have inverse</a:t>
            </a:r>
            <a:r>
              <a:rPr lang="en-US" sz="600" dirty="0">
                <a:latin typeface="Arial" panose="020B0604020202020204" pitchFamily="34" charset="0"/>
                <a:cs typeface="Arial" panose="020B0604020202020204" pitchFamily="34" charset="0"/>
              </a:rPr>
              <a:t>, arithmetic in GF(p) is done modulo p.</a:t>
            </a:r>
          </a:p>
          <a:p>
            <a:r>
              <a:rPr lang="en-US" sz="600" dirty="0">
                <a:highlight>
                  <a:srgbClr val="00FF00"/>
                </a:highlight>
                <a:latin typeface="Arial" panose="020B0604020202020204" pitchFamily="34" charset="0"/>
                <a:cs typeface="Arial" panose="020B0604020202020204" pitchFamily="34" charset="0"/>
              </a:rPr>
              <a:t>Extension Field: </a:t>
            </a:r>
            <a:r>
              <a:rPr lang="en-US" sz="600" dirty="0">
                <a:latin typeface="Arial" panose="020B0604020202020204" pitchFamily="34" charset="0"/>
                <a:cs typeface="Arial" panose="020B0604020202020204" pitchFamily="34" charset="0"/>
              </a:rPr>
              <a:t>GF(</a:t>
            </a:r>
            <a:r>
              <a:rPr lang="en-US" sz="600" dirty="0" err="1">
                <a:latin typeface="Arial" panose="020B0604020202020204" pitchFamily="34" charset="0"/>
                <a:cs typeface="Arial" panose="020B0604020202020204" pitchFamily="34" charset="0"/>
              </a:rPr>
              <a:t>p</a:t>
            </a:r>
            <a:r>
              <a:rPr lang="en-US" sz="600" baseline="30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 where n&gt;1, order is not prime</a:t>
            </a:r>
          </a:p>
          <a:p>
            <a:r>
              <a:rPr lang="en-US" sz="600" b="1" dirty="0">
                <a:latin typeface="Arial" panose="020B0604020202020204" pitchFamily="34" charset="0"/>
                <a:cs typeface="Arial" panose="020B0604020202020204" pitchFamily="34" charset="0"/>
              </a:rPr>
              <a:t>not all</a:t>
            </a:r>
            <a:r>
              <a:rPr lang="en-US" sz="600" dirty="0">
                <a:latin typeface="Arial" panose="020B0604020202020204" pitchFamily="34" charset="0"/>
                <a:cs typeface="Arial" panose="020B0604020202020204" pitchFamily="34" charset="0"/>
              </a:rPr>
              <a:t> non-zero integers in GF(</a:t>
            </a:r>
            <a:r>
              <a:rPr lang="en-US" sz="600" dirty="0" err="1">
                <a:latin typeface="Arial" panose="020B0604020202020204" pitchFamily="34" charset="0"/>
                <a:cs typeface="Arial" panose="020B0604020202020204" pitchFamily="34" charset="0"/>
              </a:rPr>
              <a:t>p</a:t>
            </a:r>
            <a:r>
              <a:rPr lang="en-US" sz="600" baseline="30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 have inverse, cannot perform integer addition and multiplication modulo </a:t>
            </a:r>
            <a:r>
              <a:rPr lang="en-US" sz="600" dirty="0" err="1">
                <a:latin typeface="Arial" panose="020B0604020202020204" pitchFamily="34" charset="0"/>
                <a:cs typeface="Arial" panose="020B0604020202020204" pitchFamily="34" charset="0"/>
              </a:rPr>
              <a:t>p</a:t>
            </a:r>
            <a:r>
              <a:rPr lang="en-US" sz="600" baseline="30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 Need to represent elements as polynomials of </a:t>
            </a:r>
            <a:r>
              <a:rPr lang="en-US" sz="600" b="1" dirty="0">
                <a:latin typeface="Arial" panose="020B0604020202020204" pitchFamily="34" charset="0"/>
                <a:cs typeface="Arial" panose="020B0604020202020204" pitchFamily="34" charset="0"/>
              </a:rPr>
              <a:t>degree n-1 </a:t>
            </a:r>
            <a:r>
              <a:rPr lang="en-US" sz="600" dirty="0">
                <a:latin typeface="Arial" panose="020B0604020202020204" pitchFamily="34" charset="0"/>
                <a:cs typeface="Arial" panose="020B0604020202020204" pitchFamily="34" charset="0"/>
              </a:rPr>
              <a:t>for arithmetic.</a:t>
            </a:r>
          </a:p>
          <a:p>
            <a:r>
              <a:rPr lang="en-US" sz="600" dirty="0">
                <a:solidFill>
                  <a:srgbClr val="FF0000"/>
                </a:solidFill>
                <a:latin typeface="Arial" panose="020B0604020202020204" pitchFamily="34" charset="0"/>
                <a:cs typeface="Arial" panose="020B0604020202020204" pitchFamily="34" charset="0"/>
              </a:rPr>
              <a:t>+&amp;-</a:t>
            </a:r>
            <a:r>
              <a:rPr lang="en-US" sz="600" dirty="0">
                <a:latin typeface="Arial" panose="020B0604020202020204" pitchFamily="34" charset="0"/>
                <a:cs typeface="Arial" panose="020B0604020202020204" pitchFamily="34" charset="0"/>
              </a:rPr>
              <a:t>: </a:t>
            </a:r>
            <a:r>
              <a:rPr lang="en-US" sz="600" b="1" dirty="0">
                <a:latin typeface="Arial" panose="020B0604020202020204" pitchFamily="34" charset="0"/>
                <a:cs typeface="Arial" panose="020B0604020202020204" pitchFamily="34" charset="0"/>
              </a:rPr>
              <a:t>bitwise</a:t>
            </a:r>
            <a:r>
              <a:rPr lang="en-US" sz="600" dirty="0">
                <a:latin typeface="Arial" panose="020B0604020202020204" pitchFamily="34" charset="0"/>
                <a:cs typeface="Arial" panose="020B0604020202020204" pitchFamily="34" charset="0"/>
              </a:rPr>
              <a:t> XOR of </a:t>
            </a:r>
            <a:r>
              <a:rPr lang="en-US" sz="600" dirty="0" err="1">
                <a:latin typeface="Arial" panose="020B0604020202020204" pitchFamily="34" charset="0"/>
                <a:cs typeface="Arial" panose="020B0604020202020204" pitchFamily="34" charset="0"/>
              </a:rPr>
              <a:t>coeffs</a:t>
            </a:r>
            <a:r>
              <a:rPr lang="en-US" sz="600" dirty="0">
                <a:latin typeface="Arial" panose="020B0604020202020204" pitchFamily="34" charset="0"/>
                <a:cs typeface="Arial" panose="020B0604020202020204" pitchFamily="34" charset="0"/>
              </a:rPr>
              <a:t> (key addition in AES)</a:t>
            </a:r>
          </a:p>
          <a:p>
            <a:r>
              <a:rPr lang="en-US" sz="600" dirty="0">
                <a:solidFill>
                  <a:srgbClr val="FF0000"/>
                </a:solidFill>
                <a:latin typeface="Arial" panose="020B0604020202020204" pitchFamily="34" charset="0"/>
                <a:cs typeface="Arial" panose="020B0604020202020204" pitchFamily="34" charset="0"/>
              </a:rPr>
              <a:t>x&amp;/</a:t>
            </a:r>
            <a:r>
              <a:rPr lang="en-US" sz="600" dirty="0">
                <a:latin typeface="Arial" panose="020B0604020202020204" pitchFamily="34" charset="0"/>
                <a:cs typeface="Arial" panose="020B0604020202020204" pitchFamily="34" charset="0"/>
              </a:rPr>
              <a:t>: polynomial multiplication and reduction by fixed irreducible polynomial. </a:t>
            </a:r>
            <a:r>
              <a:rPr lang="en-US" sz="600" dirty="0" err="1">
                <a:latin typeface="Arial" panose="020B0604020202020204" pitchFamily="34" charset="0"/>
                <a:cs typeface="Arial" panose="020B0604020202020204" pitchFamily="34" charset="0"/>
              </a:rPr>
              <a:t>AxB</a:t>
            </a:r>
            <a:r>
              <a:rPr lang="en-US" sz="600" dirty="0">
                <a:latin typeface="Arial" panose="020B0604020202020204" pitchFamily="34" charset="0"/>
                <a:cs typeface="Arial" panose="020B0604020202020204" pitchFamily="34" charset="0"/>
              </a:rPr>
              <a:t>=C then </a:t>
            </a:r>
            <a:r>
              <a:rPr lang="en-US" sz="600" dirty="0" err="1">
                <a:latin typeface="Arial" panose="020B0604020202020204" pitchFamily="34" charset="0"/>
                <a:cs typeface="Arial" panose="020B0604020202020204" pitchFamily="34" charset="0"/>
              </a:rPr>
              <a:t>ans</a:t>
            </a:r>
            <a:r>
              <a:rPr lang="en-US" sz="600" dirty="0">
                <a:latin typeface="Arial" panose="020B0604020202020204" pitchFamily="34" charset="0"/>
                <a:cs typeface="Arial" panose="020B0604020202020204" pitchFamily="34" charset="0"/>
              </a:rPr>
              <a:t>=C/P(X). </a:t>
            </a:r>
          </a:p>
          <a:p>
            <a:r>
              <a:rPr lang="en-US" sz="600" dirty="0">
                <a:solidFill>
                  <a:srgbClr val="FF0000"/>
                </a:solidFill>
                <a:latin typeface="Arial" panose="020B0604020202020204" pitchFamily="34" charset="0"/>
                <a:cs typeface="Arial" panose="020B0604020202020204" pitchFamily="34" charset="0"/>
              </a:rPr>
              <a:t>inversion</a:t>
            </a:r>
            <a:r>
              <a:rPr lang="en-US" sz="600" dirty="0">
                <a:latin typeface="Arial" panose="020B0604020202020204" pitchFamily="34" charset="0"/>
                <a:cs typeface="Arial" panose="020B0604020202020204" pitchFamily="34" charset="0"/>
              </a:rPr>
              <a:t>: extended Euclidean algorithm with the input polynomial, A(X) and irreducible polynomial, P(X). </a:t>
            </a: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baseline="300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ED9EA25-B581-F131-B0F0-6064856ED305}"/>
              </a:ext>
            </a:extLst>
          </p:cNvPr>
          <p:cNvPicPr>
            <a:picLocks noChangeAspect="1"/>
          </p:cNvPicPr>
          <p:nvPr/>
        </p:nvPicPr>
        <p:blipFill rotWithShape="1">
          <a:blip r:embed="rId3"/>
          <a:srcRect b="1841"/>
          <a:stretch/>
        </p:blipFill>
        <p:spPr>
          <a:xfrm>
            <a:off x="1706712" y="2599611"/>
            <a:ext cx="1650946" cy="2100405"/>
          </a:xfrm>
          <a:prstGeom prst="rect">
            <a:avLst/>
          </a:prstGeom>
        </p:spPr>
      </p:pic>
      <p:sp>
        <p:nvSpPr>
          <p:cNvPr id="12" name="Rectangle 11">
            <a:extLst>
              <a:ext uri="{FF2B5EF4-FFF2-40B4-BE49-F238E27FC236}">
                <a16:creationId xmlns:a16="http://schemas.microsoft.com/office/drawing/2014/main" id="{1F5006FD-A52E-A19F-042F-5C855D01ADD6}"/>
              </a:ext>
            </a:extLst>
          </p:cNvPr>
          <p:cNvSpPr/>
          <p:nvPr/>
        </p:nvSpPr>
        <p:spPr>
          <a:xfrm>
            <a:off x="1695577" y="4692177"/>
            <a:ext cx="1687706" cy="2165821"/>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984BE32-B3AF-E1B1-0A48-0A602093633F}"/>
              </a:ext>
            </a:extLst>
          </p:cNvPr>
          <p:cNvSpPr txBox="1"/>
          <p:nvPr/>
        </p:nvSpPr>
        <p:spPr>
          <a:xfrm>
            <a:off x="1621382" y="4608497"/>
            <a:ext cx="1789889" cy="2400657"/>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Key establishment:</a:t>
            </a:r>
          </a:p>
          <a:p>
            <a:pPr marL="171450" indent="-171450">
              <a:buFontTx/>
              <a:buChar char="-"/>
            </a:pPr>
            <a:r>
              <a:rPr lang="en-US" sz="600" dirty="0">
                <a:latin typeface="Arial" panose="020B0604020202020204" pitchFamily="34" charset="0"/>
                <a:cs typeface="Arial" panose="020B0604020202020204" pitchFamily="34" charset="0"/>
              </a:rPr>
              <a:t>Provide confidentiality and integrity</a:t>
            </a:r>
          </a:p>
          <a:p>
            <a:pPr marL="171450" indent="-171450">
              <a:buFontTx/>
              <a:buChar char="-"/>
            </a:pPr>
            <a:r>
              <a:rPr lang="en-US" sz="600" dirty="0">
                <a:latin typeface="Arial" panose="020B0604020202020204" pitchFamily="34" charset="0"/>
                <a:cs typeface="Arial" panose="020B0604020202020204" pitchFamily="34" charset="0"/>
              </a:rPr>
              <a:t>DHKE &amp; RSA establish keys over insecure, but authenticated channel (digital signature and certs), prevent Man in the Middle</a:t>
            </a:r>
          </a:p>
          <a:p>
            <a:r>
              <a:rPr lang="en-US" sz="600" dirty="0">
                <a:highlight>
                  <a:srgbClr val="00FF00"/>
                </a:highlight>
                <a:latin typeface="Arial" panose="020B0604020202020204" pitchFamily="34" charset="0"/>
                <a:cs typeface="Arial" panose="020B0604020202020204" pitchFamily="34" charset="0"/>
              </a:rPr>
              <a:t>2 main groups: key transport | key agreement</a:t>
            </a:r>
          </a:p>
          <a:p>
            <a:r>
              <a:rPr lang="en-US" sz="600" dirty="0">
                <a:latin typeface="Arial" panose="020B0604020202020204" pitchFamily="34" charset="0"/>
                <a:cs typeface="Arial" panose="020B0604020202020204" pitchFamily="34" charset="0"/>
              </a:rPr>
              <a:t>transport: 1 side gen &amp; distribute secret key: </a:t>
            </a:r>
            <a:r>
              <a:rPr lang="en-US" sz="600" dirty="0">
                <a:solidFill>
                  <a:srgbClr val="FF0000"/>
                </a:solidFill>
                <a:latin typeface="Arial" panose="020B0604020202020204" pitchFamily="34" charset="0"/>
                <a:cs typeface="Arial" panose="020B0604020202020204" pitchFamily="34" charset="0"/>
              </a:rPr>
              <a:t>RSA</a:t>
            </a:r>
            <a:r>
              <a:rPr lang="en-US" sz="600" dirty="0">
                <a:latin typeface="Arial" panose="020B0604020202020204" pitchFamily="34" charset="0"/>
                <a:cs typeface="Arial" panose="020B0604020202020204" pitchFamily="34" charset="0"/>
              </a:rPr>
              <a:t> </a:t>
            </a:r>
          </a:p>
          <a:p>
            <a:r>
              <a:rPr lang="en-US" sz="600" dirty="0">
                <a:latin typeface="Arial" panose="020B0604020202020204" pitchFamily="34" charset="0"/>
                <a:cs typeface="Arial" panose="020B0604020202020204" pitchFamily="34" charset="0"/>
              </a:rPr>
              <a:t>agreement: both side gen a secret key </a:t>
            </a:r>
            <a:r>
              <a:rPr lang="en-US" sz="600" dirty="0" err="1">
                <a:latin typeface="Arial" panose="020B0604020202020204" pitchFamily="34" charset="0"/>
                <a:cs typeface="Arial" panose="020B0604020202020204" pitchFamily="34" charset="0"/>
              </a:rPr>
              <a:t>tgt</a:t>
            </a:r>
            <a:r>
              <a:rPr lang="en-US" sz="600" dirty="0">
                <a:latin typeface="Arial" panose="020B0604020202020204" pitchFamily="34" charset="0"/>
                <a:cs typeface="Arial" panose="020B0604020202020204" pitchFamily="34" charset="0"/>
              </a:rPr>
              <a:t>: </a:t>
            </a:r>
            <a:r>
              <a:rPr lang="en-US" sz="600" dirty="0">
                <a:solidFill>
                  <a:srgbClr val="FF0000"/>
                </a:solidFill>
                <a:latin typeface="Arial" panose="020B0604020202020204" pitchFamily="34" charset="0"/>
                <a:cs typeface="Arial" panose="020B0604020202020204" pitchFamily="34" charset="0"/>
              </a:rPr>
              <a:t>DHKE</a:t>
            </a:r>
          </a:p>
          <a:p>
            <a:r>
              <a:rPr lang="en-US" sz="600" dirty="0">
                <a:highlight>
                  <a:srgbClr val="00FF00"/>
                </a:highlight>
                <a:latin typeface="Arial" panose="020B0604020202020204" pitchFamily="34" charset="0"/>
                <a:cs typeface="Arial" panose="020B0604020202020204" pitchFamily="34" charset="0"/>
              </a:rPr>
              <a:t>Euler’s phi</a:t>
            </a:r>
            <a:r>
              <a:rPr lang="en-US" sz="600" dirty="0">
                <a:latin typeface="Arial" panose="020B0604020202020204" pitchFamily="34" charset="0"/>
                <a:cs typeface="Arial" panose="020B0604020202020204" pitchFamily="34" charset="0"/>
              </a:rPr>
              <a:t>: number of integers in set </a:t>
            </a:r>
            <a:r>
              <a:rPr lang="en-US" sz="600" dirty="0" err="1">
                <a:latin typeface="Arial" panose="020B0604020202020204" pitchFamily="34" charset="0"/>
                <a:cs typeface="Arial" panose="020B0604020202020204" pitchFamily="34" charset="0"/>
              </a:rPr>
              <a:t>ℤ</a:t>
            </a:r>
            <a:r>
              <a:rPr lang="en-US" sz="600" baseline="-25000" dirty="0" err="1">
                <a:latin typeface="Arial" panose="020B0604020202020204" pitchFamily="34" charset="0"/>
                <a:cs typeface="Arial" panose="020B0604020202020204" pitchFamily="34" charset="0"/>
              </a:rPr>
              <a:t>m</a:t>
            </a:r>
            <a:r>
              <a:rPr lang="en-US" sz="600" dirty="0">
                <a:latin typeface="Arial" panose="020B0604020202020204" pitchFamily="34" charset="0"/>
                <a:cs typeface="Arial" panose="020B0604020202020204" pitchFamily="34" charset="0"/>
              </a:rPr>
              <a:t> that are relatively prime to m = </a:t>
            </a:r>
            <a:r>
              <a:rPr lang="en-US" sz="600" dirty="0" err="1">
                <a:latin typeface="Arial" panose="020B0604020202020204" pitchFamily="34" charset="0"/>
                <a:cs typeface="Arial" panose="020B0604020202020204" pitchFamily="34" charset="0"/>
              </a:rPr>
              <a:t>ɸ</a:t>
            </a:r>
            <a:r>
              <a:rPr lang="en-US" sz="600" dirty="0">
                <a:latin typeface="Arial" panose="020B0604020202020204" pitchFamily="34" charset="0"/>
                <a:cs typeface="Arial" panose="020B0604020202020204" pitchFamily="34" charset="0"/>
              </a:rPr>
              <a:t>(m), </a:t>
            </a:r>
            <a:r>
              <a:rPr lang="en-US" sz="600" dirty="0" err="1">
                <a:latin typeface="Arial" panose="020B0604020202020204" pitchFamily="34" charset="0"/>
                <a:cs typeface="Arial" panose="020B0604020202020204" pitchFamily="34" charset="0"/>
              </a:rPr>
              <a:t>gcd</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j,m</a:t>
            </a:r>
            <a:r>
              <a:rPr lang="en-US" sz="600" dirty="0">
                <a:latin typeface="Arial" panose="020B0604020202020204" pitchFamily="34" charset="0"/>
                <a:cs typeface="Arial" panose="020B0604020202020204" pitchFamily="34" charset="0"/>
              </a:rPr>
              <a:t>)=1. </a:t>
            </a:r>
          </a:p>
          <a:p>
            <a:r>
              <a:rPr lang="en-US" sz="600" dirty="0">
                <a:latin typeface="Arial" panose="020B0604020202020204" pitchFamily="34" charset="0"/>
                <a:cs typeface="Arial" panose="020B0604020202020204" pitchFamily="34" charset="0"/>
              </a:rPr>
              <a:t>Large m: calc </a:t>
            </a:r>
            <a:r>
              <a:rPr lang="en-US" sz="600" dirty="0" err="1">
                <a:latin typeface="Arial" panose="020B0604020202020204" pitchFamily="34" charset="0"/>
                <a:cs typeface="Arial" panose="020B0604020202020204" pitchFamily="34" charset="0"/>
              </a:rPr>
              <a:t>ɸ</a:t>
            </a:r>
            <a:r>
              <a:rPr lang="en-US" sz="600" dirty="0">
                <a:latin typeface="Arial" panose="020B0604020202020204" pitchFamily="34" charset="0"/>
                <a:cs typeface="Arial" panose="020B0604020202020204" pitchFamily="34" charset="0"/>
              </a:rPr>
              <a:t>(m) </a:t>
            </a:r>
            <a:r>
              <a:rPr lang="en-US" sz="600" b="1" dirty="0">
                <a:latin typeface="Arial" panose="020B0604020202020204" pitchFamily="34" charset="0"/>
                <a:cs typeface="Arial" panose="020B0604020202020204" pitchFamily="34" charset="0"/>
              </a:rPr>
              <a:t>extremely slow</a:t>
            </a:r>
            <a:r>
              <a:rPr lang="en-US" sz="600" dirty="0">
                <a:latin typeface="Arial" panose="020B0604020202020204" pitchFamily="34" charset="0"/>
                <a:cs typeface="Arial" panose="020B0604020202020204" pitchFamily="34" charset="0"/>
              </a:rPr>
              <a:t>. </a:t>
            </a:r>
          </a:p>
          <a:p>
            <a:r>
              <a:rPr lang="en-US" sz="600" dirty="0">
                <a:latin typeface="Arial" panose="020B0604020202020204" pitchFamily="34" charset="0"/>
                <a:cs typeface="Arial" panose="020B0604020202020204" pitchFamily="34" charset="0"/>
              </a:rPr>
              <a:t>If we know the factorization of m, much faster way to calc </a:t>
            </a:r>
            <a:r>
              <a:rPr lang="en-US" sz="600" dirty="0" err="1">
                <a:latin typeface="Arial" panose="020B0604020202020204" pitchFamily="34" charset="0"/>
                <a:cs typeface="Arial" panose="020B0604020202020204" pitchFamily="34" charset="0"/>
              </a:rPr>
              <a:t>ɸ</a:t>
            </a:r>
            <a:r>
              <a:rPr lang="en-US" sz="600" dirty="0">
                <a:latin typeface="Arial" panose="020B0604020202020204" pitchFamily="34" charset="0"/>
                <a:cs typeface="Arial" panose="020B0604020202020204" pitchFamily="34" charset="0"/>
              </a:rPr>
              <a:t>(m). critical to RSA</a:t>
            </a:r>
          </a:p>
          <a:p>
            <a:r>
              <a:rPr lang="en-US" sz="600" dirty="0">
                <a:highlight>
                  <a:srgbClr val="00FF00"/>
                </a:highlight>
                <a:latin typeface="Arial" panose="020B0604020202020204" pitchFamily="34" charset="0"/>
                <a:cs typeface="Arial" panose="020B0604020202020204" pitchFamily="34" charset="0"/>
              </a:rPr>
              <a:t>Calculating </a:t>
            </a:r>
            <a:r>
              <a:rPr lang="en-US" sz="600" dirty="0" err="1">
                <a:highlight>
                  <a:srgbClr val="00FF00"/>
                </a:highlight>
                <a:latin typeface="Arial" panose="020B0604020202020204" pitchFamily="34" charset="0"/>
                <a:cs typeface="Arial" panose="020B0604020202020204" pitchFamily="34" charset="0"/>
              </a:rPr>
              <a:t>ɸ</a:t>
            </a:r>
            <a:r>
              <a:rPr lang="en-US" sz="600" dirty="0">
                <a:highlight>
                  <a:srgbClr val="00FF00"/>
                </a:highlight>
                <a:latin typeface="Arial" panose="020B0604020202020204" pitchFamily="34" charset="0"/>
                <a:cs typeface="Arial" panose="020B0604020202020204" pitchFamily="34" charset="0"/>
              </a:rPr>
              <a:t>(m)</a:t>
            </a:r>
            <a:r>
              <a:rPr lang="en-US" sz="600" dirty="0">
                <a:latin typeface="Arial" panose="020B0604020202020204" pitchFamily="34" charset="0"/>
                <a:cs typeface="Arial" panose="020B0604020202020204" pitchFamily="34" charset="0"/>
              </a:rPr>
              <a:t> =  ∏</a:t>
            </a:r>
            <a:r>
              <a:rPr lang="en-US" sz="600" baseline="30000" dirty="0" err="1">
                <a:latin typeface="Arial" panose="020B0604020202020204" pitchFamily="34" charset="0"/>
                <a:cs typeface="Arial" panose="020B0604020202020204" pitchFamily="34" charset="0"/>
              </a:rPr>
              <a:t>n</a:t>
            </a:r>
            <a:r>
              <a:rPr lang="en-US" sz="600" baseline="-25000" dirty="0" err="1">
                <a:latin typeface="Arial" panose="020B0604020202020204" pitchFamily="34" charset="0"/>
                <a:cs typeface="Arial" panose="020B0604020202020204" pitchFamily="34" charset="0"/>
              </a:rPr>
              <a:t>j</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(p</a:t>
            </a:r>
            <a:r>
              <a:rPr lang="en-US" sz="600" baseline="-25000" dirty="0">
                <a:latin typeface="Arial" panose="020B0604020202020204" pitchFamily="34" charset="0"/>
                <a:cs typeface="Arial" panose="020B0604020202020204" pitchFamily="34" charset="0"/>
              </a:rPr>
              <a:t>j</a:t>
            </a:r>
            <a:r>
              <a:rPr lang="en-US" sz="600" baseline="30000" dirty="0">
                <a:latin typeface="Arial" panose="020B0604020202020204" pitchFamily="34" charset="0"/>
                <a:cs typeface="Arial" panose="020B0604020202020204" pitchFamily="34" charset="0"/>
              </a:rPr>
              <a:t>ej</a:t>
            </a:r>
            <a:r>
              <a:rPr lang="en-US" sz="600" dirty="0">
                <a:latin typeface="Arial" panose="020B0604020202020204" pitchFamily="34" charset="0"/>
                <a:cs typeface="Arial" panose="020B0604020202020204" pitchFamily="34" charset="0"/>
              </a:rPr>
              <a:t>-p</a:t>
            </a:r>
            <a:r>
              <a:rPr lang="en-US" sz="600" baseline="-25000" dirty="0">
                <a:latin typeface="Arial" panose="020B0604020202020204" pitchFamily="34" charset="0"/>
                <a:cs typeface="Arial" panose="020B0604020202020204" pitchFamily="34" charset="0"/>
              </a:rPr>
              <a:t>j</a:t>
            </a:r>
            <a:r>
              <a:rPr lang="en-US" sz="600" baseline="30000" dirty="0">
                <a:latin typeface="Arial" panose="020B0604020202020204" pitchFamily="34" charset="0"/>
                <a:cs typeface="Arial" panose="020B0604020202020204" pitchFamily="34" charset="0"/>
              </a:rPr>
              <a:t>ej-1</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p</a:t>
            </a:r>
            <a:r>
              <a:rPr lang="en-US" sz="600" baseline="-25000" dirty="0" err="1">
                <a:latin typeface="Arial" panose="020B0604020202020204" pitchFamily="34" charset="0"/>
                <a:cs typeface="Arial" panose="020B0604020202020204" pitchFamily="34" charset="0"/>
              </a:rPr>
              <a:t>j</a:t>
            </a:r>
            <a:r>
              <a:rPr lang="en-US" sz="600" dirty="0">
                <a:latin typeface="Arial" panose="020B0604020202020204" pitchFamily="34" charset="0"/>
                <a:cs typeface="Arial" panose="020B0604020202020204" pitchFamily="34" charset="0"/>
              </a:rPr>
              <a:t> are distinct primes, </a:t>
            </a:r>
            <a:r>
              <a:rPr lang="en-US" sz="600" dirty="0" err="1">
                <a:latin typeface="Arial" panose="020B0604020202020204" pitchFamily="34" charset="0"/>
                <a:cs typeface="Arial" panose="020B0604020202020204" pitchFamily="34" charset="0"/>
              </a:rPr>
              <a:t>e</a:t>
            </a:r>
            <a:r>
              <a:rPr lang="en-US" sz="600" baseline="-25000" dirty="0" err="1">
                <a:latin typeface="Arial" panose="020B0604020202020204" pitchFamily="34" charset="0"/>
                <a:cs typeface="Arial" panose="020B0604020202020204" pitchFamily="34" charset="0"/>
              </a:rPr>
              <a:t>j</a:t>
            </a:r>
            <a:r>
              <a:rPr lang="en-US" sz="600" baseline="-250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are +</a:t>
            </a:r>
            <a:r>
              <a:rPr lang="en-US" sz="600" dirty="0" err="1">
                <a:latin typeface="Arial" panose="020B0604020202020204" pitchFamily="34" charset="0"/>
                <a:cs typeface="Arial" panose="020B0604020202020204" pitchFamily="34" charset="0"/>
              </a:rPr>
              <a:t>ve</a:t>
            </a:r>
            <a:r>
              <a:rPr lang="en-US" sz="600" dirty="0">
                <a:latin typeface="Arial" panose="020B0604020202020204" pitchFamily="34" charset="0"/>
                <a:cs typeface="Arial" panose="020B0604020202020204" pitchFamily="34" charset="0"/>
              </a:rPr>
              <a:t> integers.</a:t>
            </a:r>
          </a:p>
          <a:p>
            <a:r>
              <a:rPr lang="en-US" sz="600" dirty="0" err="1">
                <a:latin typeface="Arial" panose="020B0604020202020204" pitchFamily="34" charset="0"/>
                <a:cs typeface="Arial" panose="020B0604020202020204" pitchFamily="34" charset="0"/>
              </a:rPr>
              <a:t>e.g</a:t>
            </a:r>
            <a:r>
              <a:rPr lang="en-US" sz="600" dirty="0">
                <a:latin typeface="Arial" panose="020B0604020202020204" pitchFamily="34" charset="0"/>
                <a:cs typeface="Arial" panose="020B0604020202020204" pitchFamily="34" charset="0"/>
              </a:rPr>
              <a:t> if m=240=2</a:t>
            </a:r>
            <a:r>
              <a:rPr lang="en-US" sz="600" baseline="30000" dirty="0">
                <a:latin typeface="Arial" panose="020B0604020202020204" pitchFamily="34" charset="0"/>
                <a:cs typeface="Arial" panose="020B0604020202020204" pitchFamily="34" charset="0"/>
              </a:rPr>
              <a:t>4</a:t>
            </a:r>
            <a:r>
              <a:rPr lang="en-US" sz="600" dirty="0">
                <a:latin typeface="Arial" panose="020B0604020202020204" pitchFamily="34" charset="0"/>
                <a:cs typeface="Arial" panose="020B0604020202020204" pitchFamily="34" charset="0"/>
              </a:rPr>
              <a:t>•3•5,ɸ(240)=(2</a:t>
            </a:r>
            <a:r>
              <a:rPr lang="en-US" sz="600" baseline="30000" dirty="0">
                <a:latin typeface="Arial" panose="020B0604020202020204" pitchFamily="34" charset="0"/>
                <a:cs typeface="Arial" panose="020B0604020202020204" pitchFamily="34" charset="0"/>
              </a:rPr>
              <a:t>4</a:t>
            </a:r>
            <a:r>
              <a:rPr lang="en-US" sz="600" dirty="0">
                <a:latin typeface="Arial" panose="020B0604020202020204" pitchFamily="34" charset="0"/>
                <a:cs typeface="Arial" panose="020B0604020202020204" pitchFamily="34" charset="0"/>
              </a:rPr>
              <a:t>-2</a:t>
            </a:r>
            <a:r>
              <a:rPr lang="en-US" sz="600" baseline="30000" dirty="0">
                <a:latin typeface="Arial" panose="020B0604020202020204" pitchFamily="34" charset="0"/>
                <a:cs typeface="Arial" panose="020B0604020202020204" pitchFamily="34" charset="0"/>
              </a:rPr>
              <a:t>3</a:t>
            </a:r>
            <a:r>
              <a:rPr lang="en-US" sz="600" dirty="0">
                <a:latin typeface="Arial" panose="020B0604020202020204" pitchFamily="34" charset="0"/>
                <a:cs typeface="Arial" panose="020B0604020202020204" pitchFamily="34" charset="0"/>
              </a:rPr>
              <a:t>)•(3</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-3</a:t>
            </a:r>
            <a:r>
              <a:rPr lang="en-US" sz="600" baseline="30000" dirty="0">
                <a:latin typeface="Arial" panose="020B0604020202020204" pitchFamily="34" charset="0"/>
                <a:cs typeface="Arial" panose="020B0604020202020204" pitchFamily="34" charset="0"/>
              </a:rPr>
              <a:t>0</a:t>
            </a:r>
            <a:r>
              <a:rPr lang="en-US" sz="600" dirty="0">
                <a:latin typeface="Arial" panose="020B0604020202020204" pitchFamily="34" charset="0"/>
                <a:cs typeface="Arial" panose="020B0604020202020204" pitchFamily="34" charset="0"/>
              </a:rPr>
              <a:t>)•(5</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-5</a:t>
            </a:r>
            <a:r>
              <a:rPr lang="en-US" sz="600" baseline="30000" dirty="0">
                <a:latin typeface="Arial" panose="020B0604020202020204" pitchFamily="34" charset="0"/>
                <a:cs typeface="Arial" panose="020B0604020202020204" pitchFamily="34" charset="0"/>
              </a:rPr>
              <a:t>0</a:t>
            </a:r>
            <a:r>
              <a:rPr lang="en-US" sz="600" dirty="0">
                <a:latin typeface="Arial" panose="020B0604020202020204" pitchFamily="34" charset="0"/>
                <a:cs typeface="Arial" panose="020B0604020202020204" pitchFamily="34" charset="0"/>
              </a:rPr>
              <a:t>)=64</a:t>
            </a:r>
          </a:p>
          <a:p>
            <a:r>
              <a:rPr lang="en-US" sz="600" dirty="0">
                <a:latin typeface="Arial" panose="020B0604020202020204" pitchFamily="34" charset="0"/>
                <a:cs typeface="Arial" panose="020B0604020202020204" pitchFamily="34" charset="0"/>
              </a:rPr>
              <a:t>Finite group </a:t>
            </a:r>
            <a:r>
              <a:rPr lang="en-US" sz="600" dirty="0" err="1">
                <a:latin typeface="Arial" panose="020B0604020202020204" pitchFamily="34" charset="0"/>
                <a:cs typeface="Arial" panose="020B0604020202020204" pitchFamily="34" charset="0"/>
              </a:rPr>
              <a:t>ℤ</a:t>
            </a:r>
            <a:r>
              <a:rPr lang="en-US" sz="600" dirty="0">
                <a:latin typeface="Arial" panose="020B0604020202020204" pitchFamily="34" charset="0"/>
                <a:cs typeface="Arial" panose="020B0604020202020204" pitchFamily="34" charset="0"/>
              </a:rPr>
              <a:t>*</a:t>
            </a:r>
            <a:r>
              <a:rPr lang="en-US" sz="600" baseline="-25000" dirty="0">
                <a:latin typeface="Arial" panose="020B0604020202020204" pitchFamily="34" charset="0"/>
                <a:cs typeface="Arial" panose="020B0604020202020204" pitchFamily="34" charset="0"/>
              </a:rPr>
              <a:t>m </a:t>
            </a:r>
            <a:r>
              <a:rPr lang="en-US" sz="600" dirty="0">
                <a:latin typeface="Arial" panose="020B0604020202020204" pitchFamily="34" charset="0"/>
                <a:cs typeface="Arial" panose="020B0604020202020204" pitchFamily="34" charset="0"/>
              </a:rPr>
              <a:t>consist of all integers from 1 to m-1 which </a:t>
            </a:r>
            <a:r>
              <a:rPr lang="en-US" sz="600" dirty="0" err="1">
                <a:latin typeface="Arial" panose="020B0604020202020204" pitchFamily="34" charset="0"/>
                <a:cs typeface="Arial" panose="020B0604020202020204" pitchFamily="34" charset="0"/>
              </a:rPr>
              <a:t>gcd</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j,m</a:t>
            </a:r>
            <a:r>
              <a:rPr lang="en-US" sz="600" dirty="0">
                <a:latin typeface="Arial" panose="020B0604020202020204" pitchFamily="34" charset="0"/>
                <a:cs typeface="Arial" panose="020B0604020202020204" pitchFamily="34" charset="0"/>
              </a:rPr>
              <a:t>)=1, </a:t>
            </a:r>
            <a:r>
              <a:rPr lang="en-US" sz="600" dirty="0" err="1">
                <a:latin typeface="Arial" panose="020B0604020202020204" pitchFamily="34" charset="0"/>
                <a:cs typeface="Arial" panose="020B0604020202020204" pitchFamily="34" charset="0"/>
              </a:rPr>
              <a:t>ℤ</a:t>
            </a:r>
            <a:r>
              <a:rPr lang="en-US" sz="600" dirty="0">
                <a:latin typeface="Arial" panose="020B0604020202020204" pitchFamily="34" charset="0"/>
                <a:cs typeface="Arial" panose="020B0604020202020204" pitchFamily="34" charset="0"/>
              </a:rPr>
              <a:t>*</a:t>
            </a:r>
            <a:r>
              <a:rPr lang="en-US" sz="600" baseline="-25000" dirty="0">
                <a:latin typeface="Arial" panose="020B0604020202020204" pitchFamily="34" charset="0"/>
                <a:cs typeface="Arial" panose="020B0604020202020204" pitchFamily="34" charset="0"/>
              </a:rPr>
              <a:t>m </a:t>
            </a:r>
            <a:r>
              <a:rPr lang="en-US" sz="600" dirty="0">
                <a:latin typeface="Arial" panose="020B0604020202020204" pitchFamily="34" charset="0"/>
                <a:cs typeface="Arial" panose="020B0604020202020204" pitchFamily="34" charset="0"/>
              </a:rPr>
              <a:t>forms </a:t>
            </a:r>
            <a:r>
              <a:rPr lang="en-US" sz="600" b="1" dirty="0">
                <a:latin typeface="Arial" panose="020B0604020202020204" pitchFamily="34" charset="0"/>
                <a:cs typeface="Arial" panose="020B0604020202020204" pitchFamily="34" charset="0"/>
              </a:rPr>
              <a:t>commutative group </a:t>
            </a:r>
            <a:r>
              <a:rPr lang="en-US" sz="600" dirty="0">
                <a:latin typeface="Arial" panose="020B0604020202020204" pitchFamily="34" charset="0"/>
                <a:cs typeface="Arial" panose="020B0604020202020204" pitchFamily="34" charset="0"/>
              </a:rPr>
              <a:t>under multiplication modulo m,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=1, </a:t>
            </a:r>
            <a:r>
              <a:rPr lang="en-US" sz="600" dirty="0" err="1">
                <a:highlight>
                  <a:srgbClr val="00FF00"/>
                </a:highlight>
                <a:latin typeface="Arial" panose="020B0604020202020204" pitchFamily="34" charset="0"/>
                <a:cs typeface="Arial" panose="020B0604020202020204" pitchFamily="34" charset="0"/>
              </a:rPr>
              <a:t>ord</a:t>
            </a:r>
            <a:r>
              <a:rPr lang="en-US" sz="600" dirty="0">
                <a:highlight>
                  <a:srgbClr val="00FF00"/>
                </a:highlight>
                <a:latin typeface="Arial" panose="020B0604020202020204" pitchFamily="34" charset="0"/>
                <a:cs typeface="Arial" panose="020B0604020202020204" pitchFamily="34" charset="0"/>
              </a:rPr>
              <a:t>(</a:t>
            </a:r>
            <a:r>
              <a:rPr lang="en-US" sz="600" dirty="0" err="1">
                <a:highlight>
                  <a:srgbClr val="00FF00"/>
                </a:highlight>
                <a:latin typeface="Arial" panose="020B0604020202020204" pitchFamily="34" charset="0"/>
                <a:cs typeface="Arial" panose="020B0604020202020204" pitchFamily="34" charset="0"/>
              </a:rPr>
              <a:t>ℤ</a:t>
            </a:r>
            <a:r>
              <a:rPr lang="en-US" sz="600" dirty="0">
                <a:highlight>
                  <a:srgbClr val="00FF00"/>
                </a:highlight>
                <a:latin typeface="Arial" panose="020B0604020202020204" pitchFamily="34" charset="0"/>
                <a:cs typeface="Arial" panose="020B0604020202020204" pitchFamily="34" charset="0"/>
              </a:rPr>
              <a:t>*</a:t>
            </a:r>
            <a:r>
              <a:rPr lang="en-US" sz="600" baseline="-25000" dirty="0">
                <a:highlight>
                  <a:srgbClr val="00FF00"/>
                </a:highlight>
                <a:latin typeface="Arial" panose="020B0604020202020204" pitchFamily="34" charset="0"/>
                <a:cs typeface="Arial" panose="020B0604020202020204" pitchFamily="34" charset="0"/>
              </a:rPr>
              <a:t>m</a:t>
            </a:r>
            <a:r>
              <a:rPr lang="en-US" sz="600" dirty="0">
                <a:highlight>
                  <a:srgbClr val="00FF00"/>
                </a:highlight>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ɸ</a:t>
            </a:r>
            <a:r>
              <a:rPr lang="en-US" sz="600" dirty="0">
                <a:latin typeface="Arial" panose="020B0604020202020204" pitchFamily="34" charset="0"/>
                <a:cs typeface="Arial" panose="020B0604020202020204" pitchFamily="34" charset="0"/>
              </a:rPr>
              <a:t>(m)</a:t>
            </a:r>
          </a:p>
          <a:p>
            <a:endParaRPr lang="en-US" sz="6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A525A7B-EF7A-C394-D08A-FA70B610AB91}"/>
              </a:ext>
            </a:extLst>
          </p:cNvPr>
          <p:cNvSpPr/>
          <p:nvPr/>
        </p:nvSpPr>
        <p:spPr>
          <a:xfrm>
            <a:off x="3381395" y="-9929"/>
            <a:ext cx="1942153" cy="6902971"/>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8B22643-9FDE-641D-203C-06D1CE8920B5}"/>
              </a:ext>
            </a:extLst>
          </p:cNvPr>
          <p:cNvSpPr txBox="1"/>
          <p:nvPr/>
        </p:nvSpPr>
        <p:spPr>
          <a:xfrm>
            <a:off x="3323404" y="-49624"/>
            <a:ext cx="1976991" cy="6401753"/>
          </a:xfrm>
          <a:prstGeom prst="rect">
            <a:avLst/>
          </a:prstGeom>
          <a:noFill/>
        </p:spPr>
        <p:txBody>
          <a:bodyPr wrap="square" rtlCol="0">
            <a:spAutoFit/>
          </a:bodyPr>
          <a:lstStyle/>
          <a:p>
            <a:r>
              <a:rPr lang="en-US" sz="600" dirty="0">
                <a:highlight>
                  <a:srgbClr val="00FF00"/>
                </a:highlight>
                <a:latin typeface="Arial" panose="020B0604020202020204" pitchFamily="34" charset="0"/>
                <a:cs typeface="Arial" panose="020B0604020202020204" pitchFamily="34" charset="0"/>
              </a:rPr>
              <a:t>Order of element x in </a:t>
            </a:r>
            <a:r>
              <a:rPr lang="en-US" sz="600" dirty="0" err="1">
                <a:highlight>
                  <a:srgbClr val="00FF00"/>
                </a:highlight>
                <a:latin typeface="Arial" panose="020B0604020202020204" pitchFamily="34" charset="0"/>
                <a:cs typeface="Arial" panose="020B0604020202020204" pitchFamily="34" charset="0"/>
              </a:rPr>
              <a:t>ℤ</a:t>
            </a:r>
            <a:r>
              <a:rPr lang="en-US" sz="600" dirty="0">
                <a:highlight>
                  <a:srgbClr val="00FF00"/>
                </a:highlight>
                <a:latin typeface="Arial" panose="020B0604020202020204" pitchFamily="34" charset="0"/>
                <a:cs typeface="Arial" panose="020B0604020202020204" pitchFamily="34" charset="0"/>
              </a:rPr>
              <a:t>*</a:t>
            </a:r>
            <a:r>
              <a:rPr lang="en-US" sz="600" baseline="-25000" dirty="0">
                <a:highlight>
                  <a:srgbClr val="00FF00"/>
                </a:highlight>
                <a:latin typeface="Arial" panose="020B0604020202020204" pitchFamily="34" charset="0"/>
                <a:cs typeface="Arial" panose="020B0604020202020204" pitchFamily="34" charset="0"/>
              </a:rPr>
              <a:t>m</a:t>
            </a:r>
          </a:p>
          <a:p>
            <a:r>
              <a:rPr lang="en-US" sz="600" dirty="0">
                <a:latin typeface="Arial" panose="020B0604020202020204" pitchFamily="34" charset="0"/>
                <a:cs typeface="Arial" panose="020B0604020202020204" pitchFamily="34" charset="0"/>
              </a:rPr>
              <a:t>Smallest k </a:t>
            </a:r>
            <a:r>
              <a:rPr lang="en-US" sz="600" dirty="0" err="1">
                <a:latin typeface="Arial" panose="020B0604020202020204" pitchFamily="34" charset="0"/>
                <a:cs typeface="Arial" panose="020B0604020202020204" pitchFamily="34" charset="0"/>
              </a:rPr>
              <a:t>s.t</a:t>
            </a:r>
            <a:r>
              <a:rPr lang="en-US" sz="600" dirty="0">
                <a:latin typeface="Arial" panose="020B0604020202020204" pitchFamily="34" charset="0"/>
                <a:cs typeface="Arial" panose="020B0604020202020204" pitchFamily="34" charset="0"/>
              </a:rPr>
              <a:t> x</a:t>
            </a:r>
            <a:r>
              <a:rPr lang="en-US" sz="600" baseline="30000" dirty="0">
                <a:latin typeface="Arial" panose="020B0604020202020204" pitchFamily="34" charset="0"/>
                <a:cs typeface="Arial" panose="020B0604020202020204" pitchFamily="34" charset="0"/>
              </a:rPr>
              <a:t>k</a:t>
            </a:r>
            <a:r>
              <a:rPr lang="en-US" sz="600" dirty="0">
                <a:latin typeface="Arial" panose="020B0604020202020204" pitchFamily="34" charset="0"/>
                <a:cs typeface="Arial" panose="020B0604020202020204" pitchFamily="34" charset="0"/>
              </a:rPr>
              <a:t>modm≡1modm</a:t>
            </a:r>
            <a:br>
              <a:rPr lang="en-US" sz="600" dirty="0">
                <a:highlight>
                  <a:srgbClr val="00FF00"/>
                </a:highlight>
                <a:latin typeface="Arial" panose="020B0604020202020204" pitchFamily="34" charset="0"/>
                <a:cs typeface="Arial" panose="020B0604020202020204" pitchFamily="34" charset="0"/>
              </a:rPr>
            </a:br>
            <a:r>
              <a:rPr lang="en-US" sz="600" dirty="0">
                <a:highlight>
                  <a:srgbClr val="00FF00"/>
                </a:highlight>
                <a:latin typeface="Arial" panose="020B0604020202020204" pitchFamily="34" charset="0"/>
                <a:cs typeface="Arial" panose="020B0604020202020204" pitchFamily="34" charset="0"/>
              </a:rPr>
              <a:t>Cyclic Groups: </a:t>
            </a:r>
            <a:r>
              <a:rPr lang="en-US" sz="600" dirty="0">
                <a:latin typeface="Arial" panose="020B0604020202020204" pitchFamily="34" charset="0"/>
                <a:cs typeface="Arial" panose="020B0604020202020204" pitchFamily="34" charset="0"/>
              </a:rPr>
              <a:t>a group that contains an element 𝛂 that has maximum order, </a:t>
            </a:r>
            <a:r>
              <a:rPr lang="en-US" sz="600" dirty="0" err="1">
                <a:latin typeface="Arial" panose="020B0604020202020204" pitchFamily="34" charset="0"/>
                <a:cs typeface="Arial" panose="020B0604020202020204" pitchFamily="34" charset="0"/>
              </a:rPr>
              <a:t>ord</a:t>
            </a:r>
            <a:r>
              <a:rPr lang="en-US" sz="600" dirty="0">
                <a:latin typeface="Arial" panose="020B0604020202020204" pitchFamily="34" charset="0"/>
                <a:cs typeface="Arial" panose="020B0604020202020204" pitchFamily="34" charset="0"/>
              </a:rPr>
              <a:t>(𝛂) = |G|.</a:t>
            </a:r>
          </a:p>
          <a:p>
            <a:r>
              <a:rPr lang="en-US" sz="600" dirty="0">
                <a:latin typeface="Arial" panose="020B0604020202020204" pitchFamily="34" charset="0"/>
                <a:cs typeface="Arial" panose="020B0604020202020204" pitchFamily="34" charset="0"/>
              </a:rPr>
              <a:t>𝛂 is </a:t>
            </a:r>
            <a:r>
              <a:rPr lang="en-US" sz="600" dirty="0">
                <a:highlight>
                  <a:srgbClr val="FFFF00"/>
                </a:highlight>
                <a:latin typeface="Arial" panose="020B0604020202020204" pitchFamily="34" charset="0"/>
                <a:cs typeface="Arial" panose="020B0604020202020204" pitchFamily="34" charset="0"/>
              </a:rPr>
              <a:t>generator</a:t>
            </a:r>
            <a:r>
              <a:rPr lang="en-US" sz="600" dirty="0">
                <a:latin typeface="Arial" panose="020B0604020202020204" pitchFamily="34" charset="0"/>
                <a:cs typeface="Arial" panose="020B0604020202020204" pitchFamily="34" charset="0"/>
              </a:rPr>
              <a:t> if every element in the group, a=𝛂</a:t>
            </a:r>
            <a:r>
              <a:rPr lang="en-US" sz="600" baseline="30000" dirty="0">
                <a:latin typeface="Arial" panose="020B0604020202020204" pitchFamily="34" charset="0"/>
                <a:cs typeface="Arial" panose="020B0604020202020204" pitchFamily="34" charset="0"/>
              </a:rPr>
              <a:t>k</a:t>
            </a:r>
            <a:r>
              <a:rPr lang="en-US" sz="600" dirty="0">
                <a:latin typeface="Arial" panose="020B0604020202020204" pitchFamily="34" charset="0"/>
                <a:cs typeface="Arial" panose="020B0604020202020204" pitchFamily="34" charset="0"/>
              </a:rPr>
              <a:t>, some +</a:t>
            </a:r>
            <a:r>
              <a:rPr lang="en-US" sz="600" dirty="0" err="1">
                <a:latin typeface="Arial" panose="020B0604020202020204" pitchFamily="34" charset="0"/>
                <a:cs typeface="Arial" panose="020B0604020202020204" pitchFamily="34" charset="0"/>
              </a:rPr>
              <a:t>ve</a:t>
            </a:r>
            <a:r>
              <a:rPr lang="en-US" sz="600" dirty="0">
                <a:latin typeface="Arial" panose="020B0604020202020204" pitchFamily="34" charset="0"/>
                <a:cs typeface="Arial" panose="020B0604020202020204" pitchFamily="34" charset="0"/>
              </a:rPr>
              <a:t> integer k. </a:t>
            </a:r>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𝛂 can make every element</a:t>
            </a:r>
          </a:p>
          <a:p>
            <a:r>
              <a:rPr lang="en-US" sz="600" dirty="0">
                <a:latin typeface="Arial" panose="020B0604020202020204" pitchFamily="34" charset="0"/>
                <a:cs typeface="Arial" panose="020B0604020202020204" pitchFamily="34" charset="0"/>
              </a:rPr>
              <a:t>If p=m in </a:t>
            </a:r>
            <a:r>
              <a:rPr lang="en-US" sz="600" dirty="0" err="1">
                <a:latin typeface="Arial" panose="020B0604020202020204" pitchFamily="34" charset="0"/>
                <a:cs typeface="Arial" panose="020B0604020202020204" pitchFamily="34" charset="0"/>
              </a:rPr>
              <a:t>ℤ</a:t>
            </a:r>
            <a:r>
              <a:rPr lang="en-US" sz="600" dirty="0">
                <a:latin typeface="Arial" panose="020B0604020202020204" pitchFamily="34" charset="0"/>
                <a:cs typeface="Arial" panose="020B0604020202020204" pitchFamily="34" charset="0"/>
              </a:rPr>
              <a:t>*</a:t>
            </a:r>
            <a:r>
              <a:rPr lang="en-US" sz="600" baseline="-25000" dirty="0">
                <a:latin typeface="Arial" panose="020B0604020202020204" pitchFamily="34" charset="0"/>
                <a:cs typeface="Arial" panose="020B0604020202020204" pitchFamily="34" charset="0"/>
              </a:rPr>
              <a:t>m=p  </a:t>
            </a:r>
            <a:r>
              <a:rPr lang="en-US" sz="600" dirty="0">
                <a:latin typeface="Arial" panose="020B0604020202020204" pitchFamily="34" charset="0"/>
                <a:cs typeface="Arial" panose="020B0604020202020204" pitchFamily="34" charset="0"/>
              </a:rPr>
              <a:t>P is prime integer, (</a:t>
            </a:r>
            <a:r>
              <a:rPr lang="en-US" sz="600" dirty="0" err="1">
                <a:latin typeface="Arial" panose="020B0604020202020204" pitchFamily="34" charset="0"/>
                <a:cs typeface="Arial" panose="020B0604020202020204" pitchFamily="34" charset="0"/>
              </a:rPr>
              <a:t>ℤ</a:t>
            </a:r>
            <a:r>
              <a:rPr lang="en-US" sz="600" dirty="0">
                <a:latin typeface="Arial" panose="020B0604020202020204" pitchFamily="34" charset="0"/>
                <a:cs typeface="Arial" panose="020B0604020202020204" pitchFamily="34" charset="0"/>
              </a:rPr>
              <a:t>*</a:t>
            </a:r>
            <a:r>
              <a:rPr lang="en-US" sz="600" baseline="-25000" dirty="0">
                <a:latin typeface="Arial" panose="020B0604020202020204" pitchFamily="34" charset="0"/>
                <a:cs typeface="Arial" panose="020B0604020202020204" pitchFamily="34" charset="0"/>
              </a:rPr>
              <a:t>p</a:t>
            </a:r>
            <a:r>
              <a:rPr lang="en-US" sz="600" dirty="0">
                <a:latin typeface="Arial" panose="020B0604020202020204" pitchFamily="34" charset="0"/>
                <a:cs typeface="Arial" panose="020B0604020202020204" pitchFamily="34" charset="0"/>
              </a:rPr>
              <a:t>,•) is commutative finite cyclic group. </a:t>
            </a:r>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every prime group is cyclic and has ≥1 generator. </a:t>
            </a:r>
            <a:r>
              <a:rPr lang="en-US" sz="600" dirty="0" err="1">
                <a:latin typeface="Arial" panose="020B0604020202020204" pitchFamily="34" charset="0"/>
                <a:cs typeface="Arial" panose="020B0604020202020204" pitchFamily="34" charset="0"/>
              </a:rPr>
              <a:t>ɸ</a:t>
            </a:r>
            <a:r>
              <a:rPr lang="en-US" sz="600" dirty="0">
                <a:latin typeface="Arial" panose="020B0604020202020204" pitchFamily="34" charset="0"/>
                <a:cs typeface="Arial" panose="020B0604020202020204" pitchFamily="34" charset="0"/>
              </a:rPr>
              <a:t>(P) = p-1</a:t>
            </a:r>
          </a:p>
          <a:p>
            <a:r>
              <a:rPr lang="en-US" sz="600" dirty="0">
                <a:highlight>
                  <a:srgbClr val="00FF00"/>
                </a:highlight>
                <a:latin typeface="Arial" panose="020B0604020202020204" pitchFamily="34" charset="0"/>
                <a:cs typeface="Arial" panose="020B0604020202020204" pitchFamily="34" charset="0"/>
              </a:rPr>
              <a:t>Discrete Logarithm Problem:</a:t>
            </a:r>
            <a:r>
              <a:rPr lang="en-US" sz="600" dirty="0">
                <a:latin typeface="Arial" panose="020B0604020202020204" pitchFamily="34" charset="0"/>
                <a:cs typeface="Arial" panose="020B0604020202020204" pitchFamily="34" charset="0"/>
              </a:rPr>
              <a:t> given a commutative finite cyclic group of </a:t>
            </a:r>
            <a:r>
              <a:rPr lang="en-US" sz="600" dirty="0" err="1">
                <a:latin typeface="Arial" panose="020B0604020202020204" pitchFamily="34" charset="0"/>
                <a:cs typeface="Arial" panose="020B0604020202020204" pitchFamily="34" charset="0"/>
              </a:rPr>
              <a:t>ℤ</a:t>
            </a:r>
            <a:r>
              <a:rPr lang="en-US" sz="600" dirty="0">
                <a:latin typeface="Arial" panose="020B0604020202020204" pitchFamily="34" charset="0"/>
                <a:cs typeface="Arial" panose="020B0604020202020204" pitchFamily="34" charset="0"/>
              </a:rPr>
              <a:t>*</a:t>
            </a:r>
            <a:r>
              <a:rPr lang="en-US" sz="600" baseline="-25000" dirty="0">
                <a:latin typeface="Arial" panose="020B0604020202020204" pitchFamily="34" charset="0"/>
                <a:cs typeface="Arial" panose="020B0604020202020204" pitchFamily="34" charset="0"/>
              </a:rPr>
              <a:t>p </a:t>
            </a:r>
            <a:r>
              <a:rPr lang="en-US" sz="600" dirty="0">
                <a:latin typeface="Arial" panose="020B0604020202020204" pitchFamily="34" charset="0"/>
                <a:cs typeface="Arial" panose="020B0604020202020204" pitchFamily="34" charset="0"/>
              </a:rPr>
              <a:t>of order p-1, a generator 𝛂, and another element β∈ </a:t>
            </a:r>
            <a:r>
              <a:rPr lang="en-US" sz="600" dirty="0" err="1">
                <a:latin typeface="Arial" panose="020B0604020202020204" pitchFamily="34" charset="0"/>
                <a:cs typeface="Arial" panose="020B0604020202020204" pitchFamily="34" charset="0"/>
              </a:rPr>
              <a:t>ℤ</a:t>
            </a:r>
            <a:r>
              <a:rPr lang="en-US" sz="600" dirty="0">
                <a:latin typeface="Arial" panose="020B0604020202020204" pitchFamily="34" charset="0"/>
                <a:cs typeface="Arial" panose="020B0604020202020204" pitchFamily="34" charset="0"/>
              </a:rPr>
              <a:t>*</a:t>
            </a:r>
            <a:r>
              <a:rPr lang="en-US" sz="600" baseline="-25000" dirty="0" err="1">
                <a:latin typeface="Arial" panose="020B0604020202020204" pitchFamily="34" charset="0"/>
                <a:cs typeface="Arial" panose="020B0604020202020204" pitchFamily="34" charset="0"/>
              </a:rPr>
              <a:t>p</a:t>
            </a:r>
            <a:r>
              <a:rPr lang="en-US" sz="600" dirty="0" err="1">
                <a:latin typeface="Arial" panose="020B0604020202020204" pitchFamily="34" charset="0"/>
                <a:cs typeface="Arial" panose="020B0604020202020204" pitchFamily="34" charset="0"/>
              </a:rPr>
              <a:t>,the</a:t>
            </a:r>
            <a:r>
              <a:rPr lang="en-US" sz="600" dirty="0">
                <a:latin typeface="Arial" panose="020B0604020202020204" pitchFamily="34" charset="0"/>
                <a:cs typeface="Arial" panose="020B0604020202020204" pitchFamily="34" charset="0"/>
              </a:rPr>
              <a:t> DLP is the trying to find an integer x, 1≤x≤p-1, </a:t>
            </a:r>
            <a:r>
              <a:rPr lang="en-US" sz="600" dirty="0" err="1">
                <a:latin typeface="Arial" panose="020B0604020202020204" pitchFamily="34" charset="0"/>
                <a:cs typeface="Arial" panose="020B0604020202020204" pitchFamily="34" charset="0"/>
              </a:rPr>
              <a:t>s.t</a:t>
            </a:r>
            <a:r>
              <a:rPr lang="en-US" sz="600" dirty="0">
                <a:latin typeface="Arial" panose="020B0604020202020204" pitchFamily="34" charset="0"/>
                <a:cs typeface="Arial" panose="020B0604020202020204" pitchFamily="34" charset="0"/>
              </a:rPr>
              <a:t> 𝛂</a:t>
            </a:r>
            <a:r>
              <a:rPr lang="en-US" sz="600" baseline="30000" dirty="0">
                <a:latin typeface="Arial" panose="020B0604020202020204" pitchFamily="34" charset="0"/>
                <a:cs typeface="Arial" panose="020B0604020202020204" pitchFamily="34" charset="0"/>
              </a:rPr>
              <a:t>x</a:t>
            </a:r>
            <a:r>
              <a:rPr lang="en-US" sz="600" dirty="0">
                <a:latin typeface="Arial" panose="020B0604020202020204" pitchFamily="34" charset="0"/>
                <a:cs typeface="Arial" panose="020B0604020202020204" pitchFamily="34" charset="0"/>
              </a:rPr>
              <a:t>≡β</a:t>
            </a:r>
            <a:r>
              <a:rPr lang="en-US" sz="600" dirty="0" err="1">
                <a:latin typeface="Arial" panose="020B0604020202020204" pitchFamily="34" charset="0"/>
                <a:cs typeface="Arial" panose="020B0604020202020204" pitchFamily="34" charset="0"/>
              </a:rPr>
              <a:t>modp</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trying to find </a:t>
            </a:r>
            <a:r>
              <a:rPr lang="en-US" sz="600" dirty="0" err="1">
                <a:latin typeface="Arial" panose="020B0604020202020204" pitchFamily="34" charset="0"/>
                <a:cs typeface="Arial" panose="020B0604020202020204" pitchFamily="34" charset="0"/>
              </a:rPr>
              <a:t>x≡log</a:t>
            </a:r>
            <a:r>
              <a:rPr lang="en-US" sz="600" baseline="-25000" dirty="0">
                <a:latin typeface="Arial" panose="020B0604020202020204" pitchFamily="34" charset="0"/>
                <a:cs typeface="Arial" panose="020B0604020202020204" pitchFamily="34" charset="0"/>
              </a:rPr>
              <a:t>𝛂</a:t>
            </a:r>
            <a:r>
              <a:rPr lang="en-US" sz="600" dirty="0">
                <a:latin typeface="Arial" panose="020B0604020202020204" pitchFamily="34" charset="0"/>
                <a:cs typeface="Arial" panose="020B0604020202020204" pitchFamily="34" charset="0"/>
              </a:rPr>
              <a:t>β</a:t>
            </a:r>
            <a:r>
              <a:rPr lang="en-US" sz="600" dirty="0" err="1">
                <a:latin typeface="Arial" panose="020B0604020202020204" pitchFamily="34" charset="0"/>
                <a:cs typeface="Arial" panose="020B0604020202020204" pitchFamily="34" charset="0"/>
              </a:rPr>
              <a:t>modp</a:t>
            </a:r>
            <a:r>
              <a:rPr lang="en-US" sz="600" dirty="0">
                <a:latin typeface="Arial" panose="020B0604020202020204" pitchFamily="34" charset="0"/>
                <a:cs typeface="Arial" panose="020B0604020202020204" pitchFamily="34" charset="0"/>
              </a:rPr>
              <a:t>, x exist as 𝛂 is generator, but hard for large p. </a:t>
            </a:r>
          </a:p>
          <a:p>
            <a:r>
              <a:rPr lang="en-US" sz="600" dirty="0">
                <a:highlight>
                  <a:srgbClr val="00FF00"/>
                </a:highlight>
                <a:latin typeface="Arial" panose="020B0604020202020204" pitchFamily="34" charset="0"/>
                <a:cs typeface="Arial" panose="020B0604020202020204" pitchFamily="34" charset="0"/>
              </a:rPr>
              <a:t>One-way functions in cryptosystems:</a:t>
            </a:r>
          </a:p>
          <a:p>
            <a:pPr marL="228600" indent="-228600">
              <a:buAutoNum type="arabicPeriod"/>
            </a:pPr>
            <a:r>
              <a:rPr lang="en-US" sz="600" dirty="0">
                <a:latin typeface="Arial" panose="020B0604020202020204" pitchFamily="34" charset="0"/>
                <a:cs typeface="Arial" panose="020B0604020202020204" pitchFamily="34" charset="0"/>
              </a:rPr>
              <a:t>y=f(x) is computationally easy</a:t>
            </a:r>
          </a:p>
          <a:p>
            <a:pPr marL="228600" indent="-228600">
              <a:buAutoNum type="arabicPeriod"/>
            </a:pPr>
            <a:r>
              <a:rPr lang="en-US" sz="600" dirty="0">
                <a:latin typeface="Arial" panose="020B0604020202020204" pitchFamily="34" charset="0"/>
                <a:cs typeface="Arial" panose="020B0604020202020204" pitchFamily="34" charset="0"/>
              </a:rPr>
              <a:t>x=f</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(y) is computationally infeasible</a:t>
            </a:r>
          </a:p>
          <a:p>
            <a:r>
              <a:rPr lang="en-US" sz="600" dirty="0">
                <a:latin typeface="Arial" panose="020B0604020202020204" pitchFamily="34" charset="0"/>
                <a:cs typeface="Arial" panose="020B0604020202020204" pitchFamily="34" charset="0"/>
              </a:rPr>
              <a:t>Diff from 1-way in hash, where the inverse </a:t>
            </a:r>
            <a:r>
              <a:rPr lang="en-US" sz="600" b="1" dirty="0">
                <a:latin typeface="Arial" panose="020B0604020202020204" pitchFamily="34" charset="0"/>
                <a:cs typeface="Arial" panose="020B0604020202020204" pitchFamily="34" charset="0"/>
              </a:rPr>
              <a:t>doesn’t </a:t>
            </a:r>
            <a:r>
              <a:rPr lang="en-US" sz="600" dirty="0">
                <a:latin typeface="Arial" panose="020B0604020202020204" pitchFamily="34" charset="0"/>
                <a:cs typeface="Arial" panose="020B0604020202020204" pitchFamily="34" charset="0"/>
              </a:rPr>
              <a:t>mathematically exist, </a:t>
            </a:r>
            <a:r>
              <a:rPr lang="en-US" sz="600" dirty="0" err="1">
                <a:latin typeface="Arial" panose="020B0604020202020204" pitchFamily="34" charset="0"/>
                <a:cs typeface="Arial" panose="020B0604020202020204" pitchFamily="34" charset="0"/>
              </a:rPr>
              <a:t>e.g</a:t>
            </a:r>
            <a:r>
              <a:rPr lang="en-US" sz="600" dirty="0">
                <a:latin typeface="Arial" panose="020B0604020202020204" pitchFamily="34" charset="0"/>
                <a:cs typeface="Arial" panose="020B0604020202020204" pitchFamily="34" charset="0"/>
              </a:rPr>
              <a:t> DLP, integer factorization.</a:t>
            </a:r>
          </a:p>
          <a:p>
            <a:r>
              <a:rPr lang="en-US" sz="600" dirty="0">
                <a:highlight>
                  <a:srgbClr val="FFFF00"/>
                </a:highlight>
                <a:latin typeface="Arial" panose="020B0604020202020204" pitchFamily="34" charset="0"/>
                <a:cs typeface="Arial" panose="020B0604020202020204" pitchFamily="34" charset="0"/>
              </a:rPr>
              <a:t>DHKE: </a:t>
            </a:r>
            <a:r>
              <a:rPr lang="en-US" sz="600" dirty="0">
                <a:latin typeface="Arial" panose="020B0604020202020204" pitchFamily="34" charset="0"/>
                <a:cs typeface="Arial" panose="020B0604020202020204" pitchFamily="34" charset="0"/>
              </a:rPr>
              <a:t>asymmetric (public-key) </a:t>
            </a:r>
            <a:r>
              <a:rPr lang="en-US" sz="600" dirty="0" err="1">
                <a:latin typeface="Arial" panose="020B0604020202020204" pitchFamily="34" charset="0"/>
                <a:cs typeface="Arial" panose="020B0604020202020204" pitchFamily="34" charset="0"/>
              </a:rPr>
              <a:t>cryptoalgorithm</a:t>
            </a:r>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modular exponentiation </a:t>
            </a:r>
            <a:r>
              <a:rPr lang="en-US" sz="600" dirty="0" err="1">
                <a:latin typeface="Arial" panose="020B0604020202020204" pitchFamily="34" charset="0"/>
                <a:cs typeface="Arial" panose="020B0604020202020204" pitchFamily="34" charset="0"/>
              </a:rPr>
              <a:t>ℤ</a:t>
            </a:r>
            <a:r>
              <a:rPr lang="en-US" sz="600" dirty="0">
                <a:latin typeface="Arial" panose="020B0604020202020204" pitchFamily="34" charset="0"/>
                <a:cs typeface="Arial" panose="020B0604020202020204" pitchFamily="34" charset="0"/>
              </a:rPr>
              <a:t>*</a:t>
            </a:r>
            <a:r>
              <a:rPr lang="en-US" sz="600" baseline="-25000" dirty="0">
                <a:latin typeface="Arial" panose="020B0604020202020204" pitchFamily="34" charset="0"/>
                <a:cs typeface="Arial" panose="020B0604020202020204" pitchFamily="34" charset="0"/>
              </a:rPr>
              <a:t>p</a:t>
            </a:r>
            <a:r>
              <a:rPr lang="en-US" sz="600" dirty="0">
                <a:latin typeface="Arial" panose="020B0604020202020204" pitchFamily="34" charset="0"/>
                <a:cs typeface="Arial" panose="020B0604020202020204" pitchFamily="34" charset="0"/>
              </a:rPr>
              <a:t>, where p is large prime integer is a one-way function and commutative. </a:t>
            </a:r>
          </a:p>
          <a:p>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k=(a</a:t>
            </a:r>
            <a:r>
              <a:rPr lang="en-US" sz="600" baseline="30000" dirty="0">
                <a:latin typeface="Arial" panose="020B0604020202020204" pitchFamily="34" charset="0"/>
                <a:cs typeface="Arial" panose="020B0604020202020204" pitchFamily="34" charset="0"/>
              </a:rPr>
              <a:t>x</a:t>
            </a:r>
            <a:r>
              <a:rPr lang="en-US" sz="600" dirty="0">
                <a:latin typeface="Arial" panose="020B0604020202020204" pitchFamily="34" charset="0"/>
                <a:cs typeface="Arial" panose="020B0604020202020204" pitchFamily="34" charset="0"/>
              </a:rPr>
              <a:t>)</a:t>
            </a:r>
            <a:r>
              <a:rPr lang="en-US" sz="600" baseline="30000" dirty="0">
                <a:latin typeface="Arial" panose="020B0604020202020204" pitchFamily="34" charset="0"/>
                <a:cs typeface="Arial" panose="020B0604020202020204" pitchFamily="34" charset="0"/>
              </a:rPr>
              <a:t>y</a:t>
            </a:r>
            <a:r>
              <a:rPr lang="en-US" sz="600" dirty="0">
                <a:latin typeface="Arial" panose="020B0604020202020204" pitchFamily="34" charset="0"/>
                <a:cs typeface="Arial" panose="020B0604020202020204" pitchFamily="34" charset="0"/>
              </a:rPr>
              <a:t>≡(a</a:t>
            </a:r>
            <a:r>
              <a:rPr lang="en-US" sz="600" baseline="30000" dirty="0">
                <a:latin typeface="Arial" panose="020B0604020202020204" pitchFamily="34" charset="0"/>
                <a:cs typeface="Arial" panose="020B0604020202020204" pitchFamily="34" charset="0"/>
              </a:rPr>
              <a:t>y</a:t>
            </a:r>
            <a:r>
              <a:rPr lang="en-US" sz="600" dirty="0">
                <a:latin typeface="Arial" panose="020B0604020202020204" pitchFamily="34" charset="0"/>
                <a:cs typeface="Arial" panose="020B0604020202020204" pitchFamily="34" charset="0"/>
              </a:rPr>
              <a:t>)</a:t>
            </a:r>
            <a:r>
              <a:rPr lang="en-US" sz="600" baseline="30000" dirty="0" err="1">
                <a:latin typeface="Arial" panose="020B0604020202020204" pitchFamily="34" charset="0"/>
                <a:cs typeface="Arial" panose="020B0604020202020204" pitchFamily="34" charset="0"/>
              </a:rPr>
              <a:t>x</a:t>
            </a:r>
            <a:r>
              <a:rPr lang="en-US" sz="600" dirty="0" err="1">
                <a:latin typeface="Arial" panose="020B0604020202020204" pitchFamily="34" charset="0"/>
                <a:cs typeface="Arial" panose="020B0604020202020204" pitchFamily="34" charset="0"/>
              </a:rPr>
              <a:t>mod</a:t>
            </a:r>
            <a:r>
              <a:rPr lang="en-US" sz="600" dirty="0">
                <a:latin typeface="Arial" panose="020B0604020202020204" pitchFamily="34" charset="0"/>
                <a:cs typeface="Arial" panose="020B0604020202020204" pitchFamily="34" charset="0"/>
              </a:rPr>
              <a:t> p, </a:t>
            </a:r>
            <a:r>
              <a:rPr lang="en-US" sz="600" b="1" dirty="0">
                <a:latin typeface="Arial" panose="020B0604020202020204" pitchFamily="34" charset="0"/>
                <a:cs typeface="Arial" panose="020B0604020202020204" pitchFamily="34" charset="0"/>
              </a:rPr>
              <a:t>k is shared secret key </a:t>
            </a:r>
          </a:p>
          <a:p>
            <a:r>
              <a:rPr lang="en-US" sz="600" dirty="0">
                <a:highlight>
                  <a:srgbClr val="00FF00"/>
                </a:highlight>
                <a:latin typeface="Arial" panose="020B0604020202020204" pitchFamily="34" charset="0"/>
                <a:cs typeface="Arial" panose="020B0604020202020204" pitchFamily="34" charset="0"/>
              </a:rPr>
              <a:t>setup phase:</a:t>
            </a:r>
          </a:p>
          <a:p>
            <a:pPr marL="228600" indent="-228600">
              <a:buAutoNum type="arabicPeriod"/>
            </a:pPr>
            <a:r>
              <a:rPr lang="en-US" sz="600" dirty="0">
                <a:latin typeface="Arial" panose="020B0604020202020204" pitchFamily="34" charset="0"/>
                <a:cs typeface="Arial" panose="020B0604020202020204" pitchFamily="34" charset="0"/>
              </a:rPr>
              <a:t>choose large prime p</a:t>
            </a:r>
          </a:p>
          <a:p>
            <a:pPr marL="228600" indent="-228600">
              <a:buAutoNum type="arabicPeriod"/>
            </a:pPr>
            <a:r>
              <a:rPr lang="en-US" sz="600" dirty="0">
                <a:latin typeface="Arial" panose="020B0604020202020204" pitchFamily="34" charset="0"/>
                <a:cs typeface="Arial" panose="020B0604020202020204" pitchFamily="34" charset="0"/>
              </a:rPr>
              <a:t>choose generator 𝛂∈{2,3,...,p-2}</a:t>
            </a:r>
          </a:p>
          <a:p>
            <a:pPr marL="228600" indent="-228600">
              <a:buAutoNum type="arabicPeriod"/>
            </a:pPr>
            <a:r>
              <a:rPr lang="en-US" sz="600" dirty="0">
                <a:latin typeface="Arial" panose="020B0604020202020204" pitchFamily="34" charset="0"/>
                <a:cs typeface="Arial" panose="020B0604020202020204" pitchFamily="34" charset="0"/>
              </a:rPr>
              <a:t>publish p and 𝛂 (for Alice and Bob to use)</a:t>
            </a:r>
          </a:p>
          <a:p>
            <a:r>
              <a:rPr lang="en-US" sz="600" dirty="0">
                <a:highlight>
                  <a:srgbClr val="00FF00"/>
                </a:highlight>
                <a:latin typeface="Arial" panose="020B0604020202020204" pitchFamily="34" charset="0"/>
                <a:cs typeface="Arial" panose="020B0604020202020204" pitchFamily="34" charset="0"/>
              </a:rPr>
              <a:t>key exchange: generate joint secret key </a:t>
            </a:r>
            <a:r>
              <a:rPr lang="en-US" sz="600" dirty="0" err="1">
                <a:highlight>
                  <a:srgbClr val="00FF00"/>
                </a:highlight>
                <a:latin typeface="Arial" panose="020B0604020202020204" pitchFamily="34" charset="0"/>
                <a:cs typeface="Arial" panose="020B0604020202020204" pitchFamily="34" charset="0"/>
              </a:rPr>
              <a:t>k</a:t>
            </a:r>
            <a:r>
              <a:rPr lang="en-US" sz="600" baseline="-25000" dirty="0" err="1">
                <a:highlight>
                  <a:srgbClr val="00FF00"/>
                </a:highlight>
                <a:latin typeface="Arial" panose="020B0604020202020204" pitchFamily="34" charset="0"/>
                <a:cs typeface="Arial" panose="020B0604020202020204" pitchFamily="34" charset="0"/>
              </a:rPr>
              <a:t>AB</a:t>
            </a:r>
            <a:endParaRPr lang="en-US" sz="600" dirty="0">
              <a:highlight>
                <a:srgbClr val="00FF00"/>
              </a:highlight>
              <a:latin typeface="Arial" panose="020B0604020202020204" pitchFamily="34" charset="0"/>
              <a:cs typeface="Arial" panose="020B0604020202020204" pitchFamily="34" charset="0"/>
            </a:endParaRPr>
          </a:p>
          <a:p>
            <a:pPr marL="228600" indent="-228600">
              <a:buAutoNum type="arabicPeriod"/>
            </a:pPr>
            <a:r>
              <a:rPr lang="en-US" sz="600" dirty="0">
                <a:latin typeface="Arial" panose="020B0604020202020204" pitchFamily="34" charset="0"/>
                <a:cs typeface="Arial" panose="020B0604020202020204" pitchFamily="34" charset="0"/>
              </a:rPr>
              <a:t>Alice pick private key,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pr,A</a:t>
            </a:r>
            <a:r>
              <a:rPr lang="en-US" sz="600" dirty="0">
                <a:latin typeface="Arial" panose="020B0604020202020204" pitchFamily="34" charset="0"/>
                <a:cs typeface="Arial" panose="020B0604020202020204" pitchFamily="34" charset="0"/>
              </a:rPr>
              <a:t>=a∈{2,3,...,p-2} and computes public key </a:t>
            </a:r>
            <a:r>
              <a:rPr lang="en-US" sz="600" b="1" dirty="0" err="1">
                <a:latin typeface="Arial" panose="020B0604020202020204" pitchFamily="34" charset="0"/>
                <a:cs typeface="Arial" panose="020B0604020202020204" pitchFamily="34" charset="0"/>
              </a:rPr>
              <a:t>k</a:t>
            </a:r>
            <a:r>
              <a:rPr lang="en-US" sz="600" b="1" baseline="-25000" dirty="0" err="1">
                <a:latin typeface="Arial" panose="020B0604020202020204" pitchFamily="34" charset="0"/>
                <a:cs typeface="Arial" panose="020B0604020202020204" pitchFamily="34" charset="0"/>
              </a:rPr>
              <a:t>pub,A</a:t>
            </a:r>
            <a:r>
              <a:rPr lang="en-US" sz="600" b="1" dirty="0">
                <a:latin typeface="Arial" panose="020B0604020202020204" pitchFamily="34" charset="0"/>
                <a:cs typeface="Arial" panose="020B0604020202020204" pitchFamily="34" charset="0"/>
              </a:rPr>
              <a:t>=A≡𝛂</a:t>
            </a:r>
            <a:r>
              <a:rPr lang="en-US" sz="600" b="1" baseline="30000" dirty="0" err="1">
                <a:latin typeface="Arial" panose="020B0604020202020204" pitchFamily="34" charset="0"/>
                <a:cs typeface="Arial" panose="020B0604020202020204" pitchFamily="34" charset="0"/>
              </a:rPr>
              <a:t>a</a:t>
            </a:r>
            <a:r>
              <a:rPr lang="en-US" sz="600" b="1" dirty="0" err="1">
                <a:latin typeface="Arial" panose="020B0604020202020204" pitchFamily="34" charset="0"/>
                <a:cs typeface="Arial" panose="020B0604020202020204" pitchFamily="34" charset="0"/>
              </a:rPr>
              <a:t>modp</a:t>
            </a:r>
            <a:r>
              <a:rPr lang="en-US" sz="600" dirty="0">
                <a:latin typeface="Arial" panose="020B0604020202020204" pitchFamily="34" charset="0"/>
                <a:cs typeface="Arial" panose="020B0604020202020204" pitchFamily="34" charset="0"/>
              </a:rPr>
              <a:t>, and send public key to Bob</a:t>
            </a:r>
          </a:p>
          <a:p>
            <a:pPr marL="228600" indent="-228600">
              <a:buAutoNum type="arabicPeriod"/>
            </a:pPr>
            <a:r>
              <a:rPr lang="en-US" sz="600" dirty="0">
                <a:latin typeface="Arial" panose="020B0604020202020204" pitchFamily="34" charset="0"/>
                <a:cs typeface="Arial" panose="020B0604020202020204" pitchFamily="34" charset="0"/>
              </a:rPr>
              <a:t>Bob pick private key,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pr,B</a:t>
            </a:r>
            <a:r>
              <a:rPr lang="en-US" sz="600" dirty="0">
                <a:latin typeface="Arial" panose="020B0604020202020204" pitchFamily="34" charset="0"/>
                <a:cs typeface="Arial" panose="020B0604020202020204" pitchFamily="34" charset="0"/>
              </a:rPr>
              <a:t>=b∈{2,3,...,p-2} and compute </a:t>
            </a:r>
            <a:r>
              <a:rPr lang="en-US" sz="600" dirty="0" err="1">
                <a:latin typeface="Arial" panose="020B0604020202020204" pitchFamily="34" charset="0"/>
                <a:cs typeface="Arial" panose="020B0604020202020204" pitchFamily="34" charset="0"/>
              </a:rPr>
              <a:t>publicc</a:t>
            </a:r>
            <a:r>
              <a:rPr lang="en-US" sz="600" dirty="0">
                <a:latin typeface="Arial" panose="020B0604020202020204" pitchFamily="34" charset="0"/>
                <a:cs typeface="Arial" panose="020B0604020202020204" pitchFamily="34" charset="0"/>
              </a:rPr>
              <a:t> key </a:t>
            </a:r>
            <a:r>
              <a:rPr lang="en-US" sz="600" b="1" dirty="0" err="1">
                <a:latin typeface="Arial" panose="020B0604020202020204" pitchFamily="34" charset="0"/>
                <a:cs typeface="Arial" panose="020B0604020202020204" pitchFamily="34" charset="0"/>
              </a:rPr>
              <a:t>k</a:t>
            </a:r>
            <a:r>
              <a:rPr lang="en-US" sz="600" b="1" baseline="-25000" dirty="0" err="1">
                <a:latin typeface="Arial" panose="020B0604020202020204" pitchFamily="34" charset="0"/>
                <a:cs typeface="Arial" panose="020B0604020202020204" pitchFamily="34" charset="0"/>
              </a:rPr>
              <a:t>pub,B</a:t>
            </a:r>
            <a:r>
              <a:rPr lang="en-US" sz="600" b="1" dirty="0">
                <a:latin typeface="Arial" panose="020B0604020202020204" pitchFamily="34" charset="0"/>
                <a:cs typeface="Arial" panose="020B0604020202020204" pitchFamily="34" charset="0"/>
              </a:rPr>
              <a:t>=B≡𝛂</a:t>
            </a:r>
            <a:r>
              <a:rPr lang="en-US" sz="600" b="1" baseline="30000" dirty="0" err="1">
                <a:latin typeface="Arial" panose="020B0604020202020204" pitchFamily="34" charset="0"/>
                <a:cs typeface="Arial" panose="020B0604020202020204" pitchFamily="34" charset="0"/>
              </a:rPr>
              <a:t>b</a:t>
            </a:r>
            <a:r>
              <a:rPr lang="en-US" sz="600" b="1" dirty="0" err="1">
                <a:latin typeface="Arial" panose="020B0604020202020204" pitchFamily="34" charset="0"/>
                <a:cs typeface="Arial" panose="020B0604020202020204" pitchFamily="34" charset="0"/>
              </a:rPr>
              <a:t>modp</a:t>
            </a:r>
            <a:r>
              <a:rPr lang="en-US" sz="600" dirty="0">
                <a:latin typeface="Arial" panose="020B0604020202020204" pitchFamily="34" charset="0"/>
                <a:cs typeface="Arial" panose="020B0604020202020204" pitchFamily="34" charset="0"/>
              </a:rPr>
              <a:t>, and send public key to Alice</a:t>
            </a:r>
          </a:p>
          <a:p>
            <a:pPr marL="228600" indent="-228600">
              <a:buAutoNum type="arabicPeriod"/>
            </a:pPr>
            <a:r>
              <a:rPr lang="en-US" sz="600" dirty="0">
                <a:latin typeface="Arial" panose="020B0604020202020204" pitchFamily="34" charset="0"/>
                <a:cs typeface="Arial" panose="020B0604020202020204" pitchFamily="34" charset="0"/>
              </a:rPr>
              <a:t>They both compute joint secret key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AB</a:t>
            </a:r>
            <a:r>
              <a:rPr lang="en-US" sz="600" dirty="0">
                <a:latin typeface="Arial" panose="020B0604020202020204" pitchFamily="34" charset="0"/>
                <a:cs typeface="Arial" panose="020B0604020202020204" pitchFamily="34" charset="0"/>
              </a:rPr>
              <a:t>, Alice computes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AB</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pub,B</a:t>
            </a:r>
            <a:r>
              <a:rPr lang="en-US" sz="600" dirty="0">
                <a:latin typeface="Arial" panose="020B0604020202020204" pitchFamily="34" charset="0"/>
                <a:cs typeface="Arial" panose="020B0604020202020204" pitchFamily="34" charset="0"/>
              </a:rPr>
              <a:t>)</a:t>
            </a:r>
            <a:r>
              <a:rPr lang="en-US" sz="600" baseline="30000" dirty="0" err="1">
                <a:latin typeface="Arial" panose="020B0604020202020204" pitchFamily="34" charset="0"/>
                <a:cs typeface="Arial" panose="020B0604020202020204" pitchFamily="34" charset="0"/>
              </a:rPr>
              <a:t>a</a:t>
            </a:r>
            <a:r>
              <a:rPr lang="en-US" sz="600" dirty="0" err="1">
                <a:latin typeface="Arial" panose="020B0604020202020204" pitchFamily="34" charset="0"/>
                <a:cs typeface="Arial" panose="020B0604020202020204" pitchFamily="34" charset="0"/>
              </a:rPr>
              <a:t>modp</a:t>
            </a:r>
            <a:r>
              <a:rPr lang="en-US" sz="600" dirty="0">
                <a:latin typeface="Arial" panose="020B0604020202020204" pitchFamily="34" charset="0"/>
                <a:cs typeface="Arial" panose="020B0604020202020204" pitchFamily="34" charset="0"/>
              </a:rPr>
              <a:t> and Bob computes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AB</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pub,A</a:t>
            </a:r>
            <a:r>
              <a:rPr lang="en-US" sz="600" dirty="0">
                <a:latin typeface="Arial" panose="020B0604020202020204" pitchFamily="34" charset="0"/>
                <a:cs typeface="Arial" panose="020B0604020202020204" pitchFamily="34" charset="0"/>
              </a:rPr>
              <a:t>)</a:t>
            </a:r>
            <a:r>
              <a:rPr lang="en-US" sz="600" baseline="30000" dirty="0" err="1">
                <a:latin typeface="Arial" panose="020B0604020202020204" pitchFamily="34" charset="0"/>
                <a:cs typeface="Arial" panose="020B0604020202020204" pitchFamily="34" charset="0"/>
              </a:rPr>
              <a:t>b</a:t>
            </a:r>
            <a:r>
              <a:rPr lang="en-US" sz="600" dirty="0" err="1">
                <a:latin typeface="Arial" panose="020B0604020202020204" pitchFamily="34" charset="0"/>
                <a:cs typeface="Arial" panose="020B0604020202020204" pitchFamily="34" charset="0"/>
              </a:rPr>
              <a:t>modp</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AB</a:t>
            </a:r>
            <a:r>
              <a:rPr lang="en-US" sz="600" dirty="0">
                <a:latin typeface="Arial" panose="020B0604020202020204" pitchFamily="34" charset="0"/>
                <a:cs typeface="Arial" panose="020B0604020202020204" pitchFamily="34" charset="0"/>
              </a:rPr>
              <a:t>≡𝛂</a:t>
            </a:r>
            <a:r>
              <a:rPr lang="en-US" sz="600" baseline="30000" dirty="0" err="1">
                <a:latin typeface="Arial" panose="020B0604020202020204" pitchFamily="34" charset="0"/>
                <a:cs typeface="Arial" panose="020B0604020202020204" pitchFamily="34" charset="0"/>
              </a:rPr>
              <a:t>ab</a:t>
            </a:r>
            <a:r>
              <a:rPr lang="en-US" sz="600" dirty="0" err="1">
                <a:latin typeface="Arial" panose="020B0604020202020204" pitchFamily="34" charset="0"/>
                <a:cs typeface="Arial" panose="020B0604020202020204" pitchFamily="34" charset="0"/>
              </a:rPr>
              <a:t>mod</a:t>
            </a:r>
            <a:r>
              <a:rPr lang="en-US" sz="600" dirty="0">
                <a:latin typeface="Arial" panose="020B0604020202020204" pitchFamily="34" charset="0"/>
                <a:cs typeface="Arial" panose="020B0604020202020204" pitchFamily="34" charset="0"/>
              </a:rPr>
              <a:t> p.</a:t>
            </a:r>
          </a:p>
          <a:p>
            <a:r>
              <a:rPr lang="en-US" sz="600" dirty="0">
                <a:latin typeface="Arial" panose="020B0604020202020204" pitchFamily="34" charset="0"/>
                <a:cs typeface="Arial" panose="020B0604020202020204" pitchFamily="34" charset="0"/>
              </a:rPr>
              <a:t>Oscar knows 𝛂,p,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A</a:t>
            </a:r>
            <a:r>
              <a:rPr lang="en-US" sz="600" dirty="0" err="1">
                <a:latin typeface="Arial" panose="020B0604020202020204" pitchFamily="34" charset="0"/>
                <a:cs typeface="Arial" panose="020B0604020202020204" pitchFamily="34" charset="0"/>
              </a:rPr>
              <a:t>and</a:t>
            </a:r>
            <a:r>
              <a:rPr lang="en-US" sz="600" dirty="0">
                <a:latin typeface="Arial" panose="020B0604020202020204" pitchFamily="34" charset="0"/>
                <a:cs typeface="Arial" panose="020B0604020202020204" pitchFamily="34" charset="0"/>
              </a:rPr>
              <a:t> k</a:t>
            </a:r>
            <a:r>
              <a:rPr lang="en-US" sz="600" baseline="-25000" dirty="0">
                <a:latin typeface="Arial" panose="020B0604020202020204" pitchFamily="34" charset="0"/>
                <a:cs typeface="Arial" panose="020B0604020202020204" pitchFamily="34" charset="0"/>
              </a:rPr>
              <a:t>b</a:t>
            </a:r>
            <a:r>
              <a:rPr lang="en-US" sz="600" dirty="0">
                <a:latin typeface="Arial" panose="020B0604020202020204" pitchFamily="34" charset="0"/>
                <a:cs typeface="Arial" panose="020B0604020202020204" pitchFamily="34" charset="0"/>
              </a:rPr>
              <a:t> but cannot compute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AB</a:t>
            </a:r>
            <a:endParaRPr lang="en-US" sz="600" baseline="-25000" dirty="0">
              <a:latin typeface="Arial" panose="020B0604020202020204" pitchFamily="34" charset="0"/>
              <a:cs typeface="Arial" panose="020B0604020202020204" pitchFamily="34" charset="0"/>
            </a:endParaRPr>
          </a:p>
          <a:p>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AB</a:t>
            </a:r>
            <a:r>
              <a:rPr lang="en-US" sz="600" dirty="0">
                <a:latin typeface="Arial" panose="020B0604020202020204" pitchFamily="34" charset="0"/>
                <a:cs typeface="Arial" panose="020B0604020202020204" pitchFamily="34" charset="0"/>
              </a:rPr>
              <a:t> used by Alice and Bob for symmetric cipher.</a:t>
            </a:r>
          </a:p>
          <a:p>
            <a:r>
              <a:rPr lang="en-US" sz="600" dirty="0">
                <a:highlight>
                  <a:srgbClr val="FFFF00"/>
                </a:highlight>
                <a:latin typeface="Arial" panose="020B0604020202020204" pitchFamily="34" charset="0"/>
                <a:cs typeface="Arial" panose="020B0604020202020204" pitchFamily="34" charset="0"/>
              </a:rPr>
              <a:t>Attack DHKE: </a:t>
            </a:r>
          </a:p>
          <a:p>
            <a:r>
              <a:rPr lang="en-US" sz="600" dirty="0">
                <a:latin typeface="Arial" panose="020B0604020202020204" pitchFamily="34" charset="0"/>
                <a:cs typeface="Arial" panose="020B0604020202020204" pitchFamily="34" charset="0"/>
              </a:rPr>
              <a:t>1. solve the DLP by finding value a </a:t>
            </a:r>
            <a:r>
              <a:rPr lang="en-US" sz="600" dirty="0" err="1">
                <a:latin typeface="Arial" panose="020B0604020202020204" pitchFamily="34" charset="0"/>
                <a:cs typeface="Arial" panose="020B0604020202020204" pitchFamily="34" charset="0"/>
              </a:rPr>
              <a:t>s.t</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a≡log</a:t>
            </a:r>
            <a:r>
              <a:rPr lang="en-US" sz="600" baseline="-25000" dirty="0">
                <a:latin typeface="Arial" panose="020B0604020202020204" pitchFamily="34" charset="0"/>
                <a:cs typeface="Arial" panose="020B0604020202020204" pitchFamily="34" charset="0"/>
              </a:rPr>
              <a:t>𝛂</a:t>
            </a:r>
            <a:r>
              <a:rPr lang="en-US" sz="600" dirty="0" err="1">
                <a:latin typeface="Arial" panose="020B0604020202020204" pitchFamily="34" charset="0"/>
                <a:cs typeface="Arial" panose="020B0604020202020204" pitchFamily="34" charset="0"/>
              </a:rPr>
              <a:t>Amod</a:t>
            </a:r>
            <a:r>
              <a:rPr lang="en-US" sz="600" dirty="0">
                <a:latin typeface="Arial" panose="020B0604020202020204" pitchFamily="34" charset="0"/>
                <a:cs typeface="Arial" panose="020B0604020202020204" pitchFamily="34" charset="0"/>
              </a:rPr>
              <a:t> p</a:t>
            </a:r>
          </a:p>
          <a:p>
            <a:r>
              <a:rPr lang="en-US" sz="600" dirty="0">
                <a:latin typeface="Arial" panose="020B0604020202020204" pitchFamily="34" charset="0"/>
                <a:cs typeface="Arial" panose="020B0604020202020204" pitchFamily="34" charset="0"/>
              </a:rPr>
              <a:t>2. Then compute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AB</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B</a:t>
            </a:r>
            <a:r>
              <a:rPr lang="en-US" sz="600" baseline="30000" dirty="0" err="1">
                <a:latin typeface="Arial" panose="020B0604020202020204" pitchFamily="34" charset="0"/>
                <a:cs typeface="Arial" panose="020B0604020202020204" pitchFamily="34" charset="0"/>
              </a:rPr>
              <a:t>a</a:t>
            </a:r>
            <a:r>
              <a:rPr lang="en-US" sz="600" dirty="0" err="1">
                <a:latin typeface="Arial" panose="020B0604020202020204" pitchFamily="34" charset="0"/>
                <a:cs typeface="Arial" panose="020B0604020202020204" pitchFamily="34" charset="0"/>
              </a:rPr>
              <a:t>mod</a:t>
            </a:r>
            <a:r>
              <a:rPr lang="en-US" sz="600" dirty="0">
                <a:latin typeface="Arial" panose="020B0604020202020204" pitchFamily="34" charset="0"/>
                <a:cs typeface="Arial" panose="020B0604020202020204" pitchFamily="34" charset="0"/>
              </a:rPr>
              <a:t> p</a:t>
            </a:r>
          </a:p>
          <a:p>
            <a:r>
              <a:rPr lang="en-US" sz="600" dirty="0">
                <a:latin typeface="Arial" panose="020B0604020202020204" pitchFamily="34" charset="0"/>
                <a:cs typeface="Arial" panose="020B0604020202020204" pitchFamily="34" charset="0"/>
              </a:rPr>
              <a:t>to defeat brute force search to find a, order of </a:t>
            </a:r>
            <a:r>
              <a:rPr lang="en-US" sz="600" dirty="0" err="1">
                <a:latin typeface="Arial" panose="020B0604020202020204" pitchFamily="34" charset="0"/>
                <a:cs typeface="Arial" panose="020B0604020202020204" pitchFamily="34" charset="0"/>
              </a:rPr>
              <a:t>ℤ</a:t>
            </a:r>
            <a:r>
              <a:rPr lang="en-US" sz="600" dirty="0">
                <a:latin typeface="Arial" panose="020B0604020202020204" pitchFamily="34" charset="0"/>
                <a:cs typeface="Arial" panose="020B0604020202020204" pitchFamily="34" charset="0"/>
              </a:rPr>
              <a:t>*</a:t>
            </a:r>
            <a:r>
              <a:rPr lang="en-US" sz="600" baseline="-25000" dirty="0">
                <a:latin typeface="Arial" panose="020B0604020202020204" pitchFamily="34" charset="0"/>
                <a:cs typeface="Arial" panose="020B0604020202020204" pitchFamily="34" charset="0"/>
              </a:rPr>
              <a:t>p</a:t>
            </a:r>
            <a:r>
              <a:rPr lang="en-US" sz="600" dirty="0">
                <a:latin typeface="Arial" panose="020B0604020202020204" pitchFamily="34" charset="0"/>
                <a:cs typeface="Arial" panose="020B0604020202020204" pitchFamily="34" charset="0"/>
              </a:rPr>
              <a:t>=2</a:t>
            </a:r>
            <a:r>
              <a:rPr lang="en-US" sz="600" baseline="30000" dirty="0">
                <a:latin typeface="Arial" panose="020B0604020202020204" pitchFamily="34" charset="0"/>
                <a:cs typeface="Arial" panose="020B0604020202020204" pitchFamily="34" charset="0"/>
              </a:rPr>
              <a:t>80</a:t>
            </a:r>
          </a:p>
          <a:p>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p at least </a:t>
            </a:r>
            <a:r>
              <a:rPr lang="en-US" sz="600" b="1" dirty="0">
                <a:latin typeface="Arial" panose="020B0604020202020204" pitchFamily="34" charset="0"/>
                <a:cs typeface="Arial" panose="020B0604020202020204" pitchFamily="34" charset="0"/>
              </a:rPr>
              <a:t>80 bits long</a:t>
            </a:r>
          </a:p>
          <a:p>
            <a:r>
              <a:rPr lang="en-US" sz="600" dirty="0">
                <a:highlight>
                  <a:srgbClr val="00FF00"/>
                </a:highlight>
                <a:latin typeface="Arial" panose="020B0604020202020204" pitchFamily="34" charset="0"/>
                <a:cs typeface="Arial" panose="020B0604020202020204" pitchFamily="34" charset="0"/>
              </a:rPr>
              <a:t>other methods</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shanks’s</a:t>
            </a:r>
            <a:r>
              <a:rPr lang="en-US" sz="600" dirty="0">
                <a:latin typeface="Arial" panose="020B0604020202020204" pitchFamily="34" charset="0"/>
                <a:cs typeface="Arial" panose="020B0604020202020204" pitchFamily="34" charset="0"/>
              </a:rPr>
              <a:t> baby-step giant-step, pollard rho, </a:t>
            </a:r>
            <a:r>
              <a:rPr lang="en-US" sz="600" dirty="0" err="1">
                <a:latin typeface="Arial" panose="020B0604020202020204" pitchFamily="34" charset="0"/>
                <a:cs typeface="Arial" panose="020B0604020202020204" pitchFamily="34" charset="0"/>
              </a:rPr>
              <a:t>pohlig-hellman</a:t>
            </a:r>
            <a:r>
              <a:rPr lang="en-US" sz="600" dirty="0">
                <a:latin typeface="Arial" panose="020B0604020202020204" pitchFamily="34" charset="0"/>
                <a:cs typeface="Arial" panose="020B0604020202020204" pitchFamily="34" charset="0"/>
              </a:rPr>
              <a:t>, index-calculus (</a:t>
            </a:r>
            <a:r>
              <a:rPr lang="en-US" sz="600" b="1" dirty="0">
                <a:latin typeface="Arial" panose="020B0604020202020204" pitchFamily="34" charset="0"/>
                <a:cs typeface="Arial" panose="020B0604020202020204" pitchFamily="34" charset="0"/>
              </a:rPr>
              <a:t>req p &gt; 1024 bit</a:t>
            </a:r>
            <a:r>
              <a:rPr lang="en-US" sz="600" dirty="0">
                <a:latin typeface="Arial" panose="020B0604020202020204" pitchFamily="34" charset="0"/>
                <a:cs typeface="Arial" panose="020B0604020202020204" pitchFamily="34" charset="0"/>
              </a:rPr>
              <a:t>)</a:t>
            </a:r>
          </a:p>
          <a:p>
            <a:r>
              <a:rPr lang="en-US" sz="600" b="1" dirty="0" err="1">
                <a:latin typeface="Arial" panose="020B0604020202020204" pitchFamily="34" charset="0"/>
                <a:cs typeface="Arial" panose="020B0604020202020204" pitchFamily="34" charset="0"/>
              </a:rPr>
              <a:t>asym</a:t>
            </a:r>
            <a:r>
              <a:rPr lang="en-US" sz="600" b="1" dirty="0">
                <a:latin typeface="Arial" panose="020B0604020202020204" pitchFamily="34" charset="0"/>
                <a:cs typeface="Arial" panose="020B0604020202020204" pitchFamily="34" charset="0"/>
              </a:rPr>
              <a:t> need sig more bits than sym. </a:t>
            </a:r>
          </a:p>
          <a:p>
            <a:endParaRPr lang="en-US" sz="600" b="1" baseline="-25000" dirty="0">
              <a:latin typeface="Arial" panose="020B0604020202020204" pitchFamily="34" charset="0"/>
              <a:cs typeface="Arial" panose="020B0604020202020204" pitchFamily="34" charset="0"/>
            </a:endParaRPr>
          </a:p>
          <a:p>
            <a:endParaRPr lang="en-US" sz="600" b="1" baseline="-25000" dirty="0">
              <a:latin typeface="Arial" panose="020B0604020202020204" pitchFamily="34" charset="0"/>
              <a:cs typeface="Arial" panose="020B0604020202020204" pitchFamily="34" charset="0"/>
            </a:endParaRPr>
          </a:p>
          <a:p>
            <a:endParaRPr lang="en-US" sz="600" b="1" baseline="-25000" dirty="0">
              <a:latin typeface="Arial" panose="020B0604020202020204" pitchFamily="34" charset="0"/>
              <a:cs typeface="Arial" panose="020B0604020202020204" pitchFamily="34" charset="0"/>
            </a:endParaRPr>
          </a:p>
          <a:p>
            <a:endParaRPr lang="en-US" sz="600" b="1" baseline="-25000" dirty="0">
              <a:latin typeface="Arial" panose="020B0604020202020204" pitchFamily="34" charset="0"/>
              <a:cs typeface="Arial" panose="020B0604020202020204" pitchFamily="34" charset="0"/>
            </a:endParaRPr>
          </a:p>
          <a:p>
            <a:endParaRPr lang="en-US" sz="600" b="1" baseline="-25000" dirty="0">
              <a:latin typeface="Arial" panose="020B0604020202020204" pitchFamily="34" charset="0"/>
              <a:cs typeface="Arial" panose="020B0604020202020204" pitchFamily="34" charset="0"/>
            </a:endParaRPr>
          </a:p>
          <a:p>
            <a:endParaRPr lang="en-US" sz="600" b="1" baseline="-25000" dirty="0">
              <a:latin typeface="Arial" panose="020B0604020202020204" pitchFamily="34" charset="0"/>
              <a:cs typeface="Arial" panose="020B0604020202020204" pitchFamily="34" charset="0"/>
            </a:endParaRPr>
          </a:p>
          <a:p>
            <a:endParaRPr lang="en-US" sz="600" b="1" baseline="-25000" dirty="0">
              <a:latin typeface="Arial" panose="020B0604020202020204" pitchFamily="34" charset="0"/>
              <a:cs typeface="Arial" panose="020B0604020202020204" pitchFamily="34" charset="0"/>
            </a:endParaRPr>
          </a:p>
          <a:p>
            <a:endParaRPr lang="en-US" sz="600" b="1" baseline="-25000" dirty="0">
              <a:latin typeface="Arial" panose="020B0604020202020204" pitchFamily="34" charset="0"/>
              <a:cs typeface="Arial" panose="020B0604020202020204" pitchFamily="34" charset="0"/>
            </a:endParaRPr>
          </a:p>
          <a:p>
            <a:r>
              <a:rPr lang="en-US" sz="600" dirty="0">
                <a:highlight>
                  <a:srgbClr val="FFFF00"/>
                </a:highlight>
                <a:latin typeface="Arial" panose="020B0604020202020204" pitchFamily="34" charset="0"/>
                <a:cs typeface="Arial" panose="020B0604020202020204" pitchFamily="34" charset="0"/>
              </a:rPr>
              <a:t>Square and multiply</a:t>
            </a:r>
            <a:r>
              <a:rPr lang="en-US" sz="600" dirty="0">
                <a:latin typeface="Arial" panose="020B0604020202020204" pitchFamily="34" charset="0"/>
                <a:cs typeface="Arial" panose="020B0604020202020204" pitchFamily="34" charset="0"/>
              </a:rPr>
              <a:t>: works on </a:t>
            </a:r>
            <a:r>
              <a:rPr lang="en-US" sz="600" dirty="0" err="1">
                <a:latin typeface="Arial" panose="020B0604020202020204" pitchFamily="34" charset="0"/>
                <a:cs typeface="Arial" panose="020B0604020202020204" pitchFamily="34" charset="0"/>
              </a:rPr>
              <a:t>x</a:t>
            </a:r>
            <a:r>
              <a:rPr lang="en-US" sz="600" baseline="30000" dirty="0" err="1">
                <a:latin typeface="Arial" panose="020B0604020202020204" pitchFamily="34" charset="0"/>
                <a:cs typeface="Arial" panose="020B0604020202020204" pitchFamily="34" charset="0"/>
              </a:rPr>
              <a:t>e</a:t>
            </a:r>
            <a:r>
              <a:rPr lang="en-US" sz="600" dirty="0" err="1">
                <a:latin typeface="Arial" panose="020B0604020202020204" pitchFamily="34" charset="0"/>
                <a:cs typeface="Arial" panose="020B0604020202020204" pitchFamily="34" charset="0"/>
              </a:rPr>
              <a:t>mod</a:t>
            </a:r>
            <a:r>
              <a:rPr lang="en-US" sz="600" dirty="0">
                <a:latin typeface="Arial" panose="020B0604020202020204" pitchFamily="34" charset="0"/>
                <a:cs typeface="Arial" panose="020B0604020202020204" pitchFamily="34" charset="0"/>
              </a:rPr>
              <a:t> m, </a:t>
            </a:r>
            <a:r>
              <a:rPr lang="en-US" sz="600" dirty="0" err="1">
                <a:latin typeface="Arial" panose="020B0604020202020204" pitchFamily="34" charset="0"/>
                <a:cs typeface="Arial" panose="020B0604020202020204" pitchFamily="34" charset="0"/>
              </a:rPr>
              <a:t>e.g</a:t>
            </a:r>
            <a:r>
              <a:rPr lang="en-US" sz="600" dirty="0">
                <a:latin typeface="Arial" panose="020B0604020202020204" pitchFamily="34" charset="0"/>
                <a:cs typeface="Arial" panose="020B0604020202020204" pitchFamily="34" charset="0"/>
              </a:rPr>
              <a:t> 3</a:t>
            </a:r>
            <a:r>
              <a:rPr lang="en-US" sz="600" baseline="30000" dirty="0">
                <a:latin typeface="Arial" panose="020B0604020202020204" pitchFamily="34" charset="0"/>
                <a:cs typeface="Arial" panose="020B0604020202020204" pitchFamily="34" charset="0"/>
              </a:rPr>
              <a:t>5</a:t>
            </a:r>
            <a:r>
              <a:rPr lang="en-US" sz="600" dirty="0">
                <a:latin typeface="Arial" panose="020B0604020202020204" pitchFamily="34" charset="0"/>
                <a:cs typeface="Arial" panose="020B0604020202020204" pitchFamily="34" charset="0"/>
              </a:rPr>
              <a:t>mod11</a:t>
            </a:r>
          </a:p>
          <a:p>
            <a:pPr marL="228600" indent="-228600">
              <a:buAutoNum type="arabicPeriod"/>
            </a:pPr>
            <a:r>
              <a:rPr lang="en-US" sz="600" dirty="0">
                <a:latin typeface="Arial" panose="020B0604020202020204" pitchFamily="34" charset="0"/>
                <a:cs typeface="Arial" panose="020B0604020202020204" pitchFamily="34" charset="0"/>
              </a:rPr>
              <a:t>initialize result to x</a:t>
            </a:r>
          </a:p>
          <a:p>
            <a:pPr marL="228600" indent="-228600">
              <a:buAutoNum type="arabicPeriod"/>
            </a:pPr>
            <a:r>
              <a:rPr lang="en-US" sz="600" dirty="0">
                <a:latin typeface="Arial" panose="020B0604020202020204" pitchFamily="34" charset="0"/>
                <a:cs typeface="Arial" panose="020B0604020202020204" pitchFamily="34" charset="0"/>
              </a:rPr>
              <a:t>scan bit of e from left to right (excl MSB)</a:t>
            </a:r>
          </a:p>
          <a:p>
            <a:pPr marL="685800" lvl="1" indent="-228600">
              <a:buAutoNum type="arabicPeriod"/>
            </a:pPr>
            <a:r>
              <a:rPr lang="en-US" sz="600" dirty="0">
                <a:latin typeface="Arial" panose="020B0604020202020204" pitchFamily="34" charset="0"/>
                <a:cs typeface="Arial" panose="020B0604020202020204" pitchFamily="34" charset="0"/>
              </a:rPr>
              <a:t>if bit scan is ‘0’: sq </a:t>
            </a:r>
            <a:r>
              <a:rPr lang="en-US" sz="600" dirty="0" err="1">
                <a:latin typeface="Arial" panose="020B0604020202020204" pitchFamily="34" charset="0"/>
                <a:cs typeface="Arial" panose="020B0604020202020204" pitchFamily="34" charset="0"/>
              </a:rPr>
              <a:t>curr</a:t>
            </a:r>
            <a:r>
              <a:rPr lang="en-US" sz="600" dirty="0">
                <a:latin typeface="Arial" panose="020B0604020202020204" pitchFamily="34" charset="0"/>
                <a:cs typeface="Arial" panose="020B0604020202020204" pitchFamily="34" charset="0"/>
              </a:rPr>
              <a:t> result </a:t>
            </a:r>
            <a:r>
              <a:rPr lang="en-US" sz="600" dirty="0" err="1">
                <a:latin typeface="Arial" panose="020B0604020202020204" pitchFamily="34" charset="0"/>
                <a:cs typeface="Arial" panose="020B0604020202020204" pitchFamily="34" charset="0"/>
              </a:rPr>
              <a:t>modm</a:t>
            </a:r>
            <a:endParaRPr lang="en-US" sz="600" dirty="0">
              <a:latin typeface="Arial" panose="020B0604020202020204" pitchFamily="34" charset="0"/>
              <a:cs typeface="Arial" panose="020B0604020202020204" pitchFamily="34" charset="0"/>
            </a:endParaRPr>
          </a:p>
          <a:p>
            <a:pPr marL="685800" lvl="1" indent="-228600">
              <a:buAutoNum type="arabicPeriod"/>
            </a:pPr>
            <a:r>
              <a:rPr lang="en-US" sz="600" dirty="0">
                <a:latin typeface="Arial" panose="020B0604020202020204" pitchFamily="34" charset="0"/>
                <a:cs typeface="Arial" panose="020B0604020202020204" pitchFamily="34" charset="0"/>
              </a:rPr>
              <a:t>if bit scan is ‘1’: sq </a:t>
            </a:r>
            <a:r>
              <a:rPr lang="en-US" sz="600" dirty="0" err="1">
                <a:latin typeface="Arial" panose="020B0604020202020204" pitchFamily="34" charset="0"/>
                <a:cs typeface="Arial" panose="020B0604020202020204" pitchFamily="34" charset="0"/>
              </a:rPr>
              <a:t>curr</a:t>
            </a:r>
            <a:r>
              <a:rPr lang="en-US" sz="600" dirty="0">
                <a:latin typeface="Arial" panose="020B0604020202020204" pitchFamily="34" charset="0"/>
                <a:cs typeface="Arial" panose="020B0604020202020204" pitchFamily="34" charset="0"/>
              </a:rPr>
              <a:t> result </a:t>
            </a:r>
            <a:r>
              <a:rPr lang="en-US" sz="600" dirty="0" err="1">
                <a:latin typeface="Arial" panose="020B0604020202020204" pitchFamily="34" charset="0"/>
                <a:cs typeface="Arial" panose="020B0604020202020204" pitchFamily="34" charset="0"/>
              </a:rPr>
              <a:t>modm</a:t>
            </a:r>
            <a:r>
              <a:rPr lang="en-US" sz="600" dirty="0">
                <a:latin typeface="Arial" panose="020B0604020202020204" pitchFamily="34" charset="0"/>
                <a:cs typeface="Arial" panose="020B0604020202020204" pitchFamily="34" charset="0"/>
              </a:rPr>
              <a:t> then multiply new result by x, </a:t>
            </a:r>
            <a:r>
              <a:rPr lang="en-US" sz="600" dirty="0" err="1">
                <a:latin typeface="Arial" panose="020B0604020202020204" pitchFamily="34" charset="0"/>
                <a:cs typeface="Arial" panose="020B0604020202020204" pitchFamily="34" charset="0"/>
              </a:rPr>
              <a:t>modm</a:t>
            </a:r>
            <a:endParaRPr lang="en-US" sz="600" dirty="0">
              <a:latin typeface="Arial" panose="020B0604020202020204" pitchFamily="34" charset="0"/>
              <a:cs typeface="Arial" panose="020B0604020202020204" pitchFamily="34" charset="0"/>
            </a:endParaRPr>
          </a:p>
          <a:p>
            <a:pPr marL="228600" indent="-228600">
              <a:buAutoNum type="arabicPeriod"/>
            </a:pPr>
            <a:r>
              <a:rPr lang="en-US" sz="600" dirty="0">
                <a:latin typeface="Arial" panose="020B0604020202020204" pitchFamily="34" charset="0"/>
                <a:cs typeface="Arial" panose="020B0604020202020204" pitchFamily="34" charset="0"/>
              </a:rPr>
              <a:t>return final result</a:t>
            </a:r>
          </a:p>
          <a:p>
            <a:endParaRPr lang="en-US" sz="6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4F7F59D3-719E-077B-6DE5-0AF554062C8A}"/>
              </a:ext>
            </a:extLst>
          </p:cNvPr>
          <p:cNvPicPr>
            <a:picLocks noChangeAspect="1"/>
          </p:cNvPicPr>
          <p:nvPr/>
        </p:nvPicPr>
        <p:blipFill>
          <a:blip r:embed="rId4"/>
          <a:stretch>
            <a:fillRect/>
          </a:stretch>
        </p:blipFill>
        <p:spPr>
          <a:xfrm>
            <a:off x="3380810" y="4592904"/>
            <a:ext cx="1936863" cy="444873"/>
          </a:xfrm>
          <a:prstGeom prst="rect">
            <a:avLst/>
          </a:prstGeom>
        </p:spPr>
      </p:pic>
      <p:sp>
        <p:nvSpPr>
          <p:cNvPr id="21" name="TextBox 20">
            <a:extLst>
              <a:ext uri="{FF2B5EF4-FFF2-40B4-BE49-F238E27FC236}">
                <a16:creationId xmlns:a16="http://schemas.microsoft.com/office/drawing/2014/main" id="{D0FAF51A-9A3F-2522-63B4-06BCDABB008F}"/>
              </a:ext>
            </a:extLst>
          </p:cNvPr>
          <p:cNvSpPr txBox="1"/>
          <p:nvPr/>
        </p:nvSpPr>
        <p:spPr>
          <a:xfrm>
            <a:off x="3317246" y="6050660"/>
            <a:ext cx="2070450" cy="1015663"/>
          </a:xfrm>
          <a:prstGeom prst="rect">
            <a:avLst/>
          </a:prstGeom>
          <a:noFill/>
        </p:spPr>
        <p:txBody>
          <a:bodyPr wrap="square" rtlCol="0">
            <a:spAutoFit/>
          </a:bodyPr>
          <a:lstStyle/>
          <a:p>
            <a:r>
              <a:rPr lang="en-US" sz="600" dirty="0" err="1">
                <a:latin typeface="Arial" panose="020B0604020202020204" pitchFamily="34" charset="0"/>
                <a:cs typeface="Arial" panose="020B0604020202020204" pitchFamily="34" charset="0"/>
              </a:rPr>
              <a:t>e.g</a:t>
            </a:r>
            <a:r>
              <a:rPr lang="en-US" sz="600" dirty="0">
                <a:latin typeface="Arial" panose="020B0604020202020204" pitchFamily="34" charset="0"/>
                <a:cs typeface="Arial" panose="020B0604020202020204" pitchFamily="34" charset="0"/>
              </a:rPr>
              <a:t> 3</a:t>
            </a:r>
            <a:r>
              <a:rPr lang="en-US" sz="600" baseline="30000" dirty="0">
                <a:latin typeface="Arial" panose="020B0604020202020204" pitchFamily="34" charset="0"/>
                <a:cs typeface="Arial" panose="020B0604020202020204" pitchFamily="34" charset="0"/>
              </a:rPr>
              <a:t>5</a:t>
            </a:r>
            <a:r>
              <a:rPr lang="en-US" sz="600" dirty="0">
                <a:latin typeface="Arial" panose="020B0604020202020204" pitchFamily="34" charset="0"/>
                <a:cs typeface="Arial" panose="020B0604020202020204" pitchFamily="34" charset="0"/>
              </a:rPr>
              <a:t>mod11</a:t>
            </a:r>
          </a:p>
          <a:p>
            <a:pPr marL="228600" indent="-228600">
              <a:buAutoNum type="arabicPeriod"/>
            </a:pPr>
            <a:r>
              <a:rPr lang="en-US" sz="600" dirty="0">
                <a:latin typeface="Arial" panose="020B0604020202020204" pitchFamily="34" charset="0"/>
                <a:cs typeface="Arial" panose="020B0604020202020204" pitchFamily="34" charset="0"/>
              </a:rPr>
              <a:t>initialize result =3</a:t>
            </a:r>
          </a:p>
          <a:p>
            <a:pPr marL="228600" indent="-228600">
              <a:buAutoNum type="arabicPeriod"/>
            </a:pPr>
            <a:r>
              <a:rPr lang="en-US" sz="600" dirty="0">
                <a:latin typeface="Arial" panose="020B0604020202020204" pitchFamily="34" charset="0"/>
                <a:cs typeface="Arial" panose="020B0604020202020204" pitchFamily="34" charset="0"/>
              </a:rPr>
              <a:t>5</a:t>
            </a:r>
            <a:r>
              <a:rPr lang="en-US" sz="600" baseline="-25000" dirty="0">
                <a:latin typeface="Arial" panose="020B0604020202020204" pitchFamily="34" charset="0"/>
                <a:cs typeface="Arial" panose="020B0604020202020204" pitchFamily="34" charset="0"/>
              </a:rPr>
              <a:t>10</a:t>
            </a:r>
            <a:r>
              <a:rPr lang="en-US" sz="600" dirty="0">
                <a:latin typeface="Arial" panose="020B0604020202020204" pitchFamily="34" charset="0"/>
                <a:cs typeface="Arial" panose="020B0604020202020204" pitchFamily="34" charset="0"/>
              </a:rPr>
              <a:t>=101</a:t>
            </a:r>
            <a:r>
              <a:rPr lang="en-US" sz="600" baseline="-25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 3 bit, hence 3-1=2 iterations</a:t>
            </a:r>
          </a:p>
          <a:p>
            <a:pPr marL="228600" indent="-228600">
              <a:buAutoNum type="arabicPeriod"/>
            </a:pPr>
            <a:r>
              <a:rPr lang="en-US" sz="600" dirty="0">
                <a:latin typeface="Arial" panose="020B0604020202020204" pitchFamily="34" charset="0"/>
                <a:cs typeface="Arial" panose="020B0604020202020204" pitchFamily="34" charset="0"/>
              </a:rPr>
              <a:t>1</a:t>
            </a:r>
            <a:r>
              <a:rPr lang="en-US" sz="600" baseline="30000" dirty="0">
                <a:latin typeface="Arial" panose="020B0604020202020204" pitchFamily="34" charset="0"/>
                <a:cs typeface="Arial" panose="020B0604020202020204" pitchFamily="34" charset="0"/>
              </a:rPr>
              <a:t>st</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iter</a:t>
            </a:r>
            <a:r>
              <a:rPr lang="en-US" sz="600" dirty="0">
                <a:latin typeface="Arial" panose="020B0604020202020204" pitchFamily="34" charset="0"/>
                <a:cs typeface="Arial" panose="020B0604020202020204" pitchFamily="34" charset="0"/>
              </a:rPr>
              <a:t>: bit =‘0’, 3</a:t>
            </a:r>
            <a:r>
              <a:rPr lang="en-US" sz="600" baseline="30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mod11=9mod11</a:t>
            </a:r>
          </a:p>
          <a:p>
            <a:pPr marL="228600" indent="-228600">
              <a:buAutoNum type="arabicPeriod"/>
            </a:pPr>
            <a:r>
              <a:rPr lang="en-US" sz="600" dirty="0">
                <a:latin typeface="Arial" panose="020B0604020202020204" pitchFamily="34" charset="0"/>
                <a:cs typeface="Arial" panose="020B0604020202020204" pitchFamily="34" charset="0"/>
              </a:rPr>
              <a:t>2</a:t>
            </a:r>
            <a:r>
              <a:rPr lang="en-US" sz="600" baseline="30000" dirty="0">
                <a:latin typeface="Arial" panose="020B0604020202020204" pitchFamily="34" charset="0"/>
                <a:cs typeface="Arial" panose="020B0604020202020204" pitchFamily="34" charset="0"/>
              </a:rPr>
              <a:t>nd</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iter</a:t>
            </a:r>
            <a:r>
              <a:rPr lang="en-US" sz="600" dirty="0">
                <a:latin typeface="Arial" panose="020B0604020202020204" pitchFamily="34" charset="0"/>
                <a:cs typeface="Arial" panose="020B0604020202020204" pitchFamily="34" charset="0"/>
              </a:rPr>
              <a:t>: bit =‘1’</a:t>
            </a:r>
          </a:p>
          <a:p>
            <a:pPr marL="685800" lvl="1" indent="-228600">
              <a:buAutoNum type="arabicPeriod"/>
            </a:pPr>
            <a:r>
              <a:rPr lang="en-US" sz="600" dirty="0">
                <a:latin typeface="Arial" panose="020B0604020202020204" pitchFamily="34" charset="0"/>
                <a:cs typeface="Arial" panose="020B0604020202020204" pitchFamily="34" charset="0"/>
              </a:rPr>
              <a:t>9</a:t>
            </a:r>
            <a:r>
              <a:rPr lang="en-US" sz="600" baseline="30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mod11=81mod11=4mod11</a:t>
            </a:r>
          </a:p>
          <a:p>
            <a:pPr marL="685800" lvl="1" indent="-228600">
              <a:buAutoNum type="arabicPeriod"/>
            </a:pPr>
            <a:r>
              <a:rPr lang="en-US" sz="600" dirty="0">
                <a:latin typeface="Arial" panose="020B0604020202020204" pitchFamily="34" charset="0"/>
                <a:cs typeface="Arial" panose="020B0604020202020204" pitchFamily="34" charset="0"/>
              </a:rPr>
              <a:t>4•3mod11=12mod11=1mod11</a:t>
            </a:r>
          </a:p>
          <a:p>
            <a:pPr marL="228600" indent="-228600">
              <a:buAutoNum type="arabicPeriod"/>
            </a:pPr>
            <a:r>
              <a:rPr lang="en-US" sz="600" dirty="0">
                <a:latin typeface="Arial" panose="020B0604020202020204" pitchFamily="34" charset="0"/>
                <a:cs typeface="Arial" panose="020B0604020202020204" pitchFamily="34" charset="0"/>
              </a:rPr>
              <a:t>3</a:t>
            </a:r>
            <a:r>
              <a:rPr lang="en-US" sz="600" baseline="30000" dirty="0">
                <a:latin typeface="Arial" panose="020B0604020202020204" pitchFamily="34" charset="0"/>
                <a:cs typeface="Arial" panose="020B0604020202020204" pitchFamily="34" charset="0"/>
              </a:rPr>
              <a:t>5</a:t>
            </a:r>
            <a:r>
              <a:rPr lang="en-US" sz="600" dirty="0">
                <a:latin typeface="Arial" panose="020B0604020202020204" pitchFamily="34" charset="0"/>
                <a:cs typeface="Arial" panose="020B0604020202020204" pitchFamily="34" charset="0"/>
              </a:rPr>
              <a:t>mod11 ≡1mod11</a:t>
            </a:r>
          </a:p>
          <a:p>
            <a:pPr marL="685800" lvl="1" indent="-228600">
              <a:buAutoNum type="arabicPeriod"/>
            </a:pPr>
            <a:endParaRPr lang="en-US" sz="600" dirty="0">
              <a:latin typeface="Arial" panose="020B0604020202020204" pitchFamily="34" charset="0"/>
              <a:cs typeface="Arial" panose="020B0604020202020204" pitchFamily="34" charset="0"/>
            </a:endParaRPr>
          </a:p>
          <a:p>
            <a:pPr marL="228600" indent="-228600">
              <a:buAutoNum type="arabicPeriod"/>
            </a:pPr>
            <a:endParaRPr lang="en-US" sz="6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601E19D-6F7D-030F-A844-3CCD1AB54621}"/>
              </a:ext>
            </a:extLst>
          </p:cNvPr>
          <p:cNvSpPr/>
          <p:nvPr/>
        </p:nvSpPr>
        <p:spPr>
          <a:xfrm>
            <a:off x="5323547" y="-21687"/>
            <a:ext cx="2146605" cy="6879685"/>
          </a:xfrm>
          <a:prstGeom prst="rect">
            <a:avLst/>
          </a:prstGeom>
          <a:solidFill>
            <a:schemeClr val="accent5">
              <a:lumMod val="40000"/>
              <a:lumOff val="6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DC9F36B4-B23B-2486-70D7-FC345CC5E088}"/>
              </a:ext>
            </a:extLst>
          </p:cNvPr>
          <p:cNvSpPr txBox="1"/>
          <p:nvPr/>
        </p:nvSpPr>
        <p:spPr>
          <a:xfrm>
            <a:off x="5265427" y="-44970"/>
            <a:ext cx="2335594" cy="7017306"/>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Asymmetric cryptography: </a:t>
            </a:r>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public key </a:t>
            </a:r>
            <a:r>
              <a:rPr lang="en-US" sz="600" dirty="0">
                <a:latin typeface="Arial" panose="020B0604020202020204" pitchFamily="34" charset="0"/>
                <a:cs typeface="Arial" panose="020B0604020202020204" pitchFamily="34" charset="0"/>
                <a:sym typeface="Wingdings" pitchFamily="2" charset="2"/>
              </a:rPr>
              <a:t> encryption | private key  decryption</a:t>
            </a:r>
          </a:p>
          <a:p>
            <a:r>
              <a:rPr lang="en-US" sz="600" dirty="0">
                <a:latin typeface="Arial" panose="020B0604020202020204" pitchFamily="34" charset="0"/>
                <a:cs typeface="Arial" panose="020B0604020202020204" pitchFamily="34" charset="0"/>
              </a:rPr>
              <a:t>public key </a:t>
            </a:r>
            <a:r>
              <a:rPr lang="en-US" sz="600" b="1" dirty="0">
                <a:latin typeface="Arial" panose="020B0604020202020204" pitchFamily="34" charset="0"/>
                <a:cs typeface="Arial" panose="020B0604020202020204" pitchFamily="34" charset="0"/>
              </a:rPr>
              <a:t>not</a:t>
            </a:r>
            <a:r>
              <a:rPr lang="en-US" sz="600" dirty="0">
                <a:latin typeface="Arial" panose="020B0604020202020204" pitchFamily="34" charset="0"/>
                <a:cs typeface="Arial" panose="020B0604020202020204" pitchFamily="34" charset="0"/>
              </a:rPr>
              <a:t> used to encrypt plaintext, but encrypt shared </a:t>
            </a:r>
            <a:r>
              <a:rPr lang="en-US" sz="600" b="1" dirty="0">
                <a:latin typeface="Arial" panose="020B0604020202020204" pitchFamily="34" charset="0"/>
                <a:cs typeface="Arial" panose="020B0604020202020204" pitchFamily="34" charset="0"/>
              </a:rPr>
              <a:t>secret key</a:t>
            </a:r>
            <a:r>
              <a:rPr lang="en-US" sz="600" dirty="0">
                <a:latin typeface="Arial" panose="020B0604020202020204" pitchFamily="34" charset="0"/>
                <a:cs typeface="Arial" panose="020B0604020202020204" pitchFamily="34" charset="0"/>
              </a:rPr>
              <a:t> used in symmetric </a:t>
            </a:r>
            <a:r>
              <a:rPr lang="en-US" sz="600" dirty="0" err="1">
                <a:latin typeface="Arial" panose="020B0604020202020204" pitchFamily="34" charset="0"/>
                <a:cs typeface="Arial" panose="020B0604020202020204" pitchFamily="34" charset="0"/>
              </a:rPr>
              <a:t>cipher,e.g</a:t>
            </a:r>
            <a:r>
              <a:rPr lang="en-US" sz="600" dirty="0">
                <a:latin typeface="Arial" panose="020B0604020202020204" pitchFamily="34" charset="0"/>
                <a:cs typeface="Arial" panose="020B0604020202020204" pitchFamily="34" charset="0"/>
              </a:rPr>
              <a:t> AES.</a:t>
            </a:r>
          </a:p>
          <a:p>
            <a:r>
              <a:rPr lang="en-US" sz="600" dirty="0">
                <a:latin typeface="Arial" panose="020B0604020202020204" pitchFamily="34" charset="0"/>
                <a:cs typeface="Arial" panose="020B0604020202020204" pitchFamily="34" charset="0"/>
              </a:rPr>
              <a:t>RSA is used as </a:t>
            </a:r>
            <a:r>
              <a:rPr lang="en-US" sz="600" b="1" dirty="0">
                <a:latin typeface="Arial" panose="020B0604020202020204" pitchFamily="34" charset="0"/>
                <a:cs typeface="Arial" panose="020B0604020202020204" pitchFamily="34" charset="0"/>
              </a:rPr>
              <a:t>key transport </a:t>
            </a:r>
            <a:r>
              <a:rPr lang="en-US" sz="600" dirty="0">
                <a:latin typeface="Arial" panose="020B0604020202020204" pitchFamily="34" charset="0"/>
                <a:cs typeface="Arial" panose="020B0604020202020204" pitchFamily="34" charset="0"/>
              </a:rPr>
              <a:t>method.</a:t>
            </a:r>
          </a:p>
          <a:p>
            <a:r>
              <a:rPr lang="en-US" sz="600" dirty="0">
                <a:highlight>
                  <a:srgbClr val="00FF00"/>
                </a:highlight>
                <a:latin typeface="Arial" panose="020B0604020202020204" pitchFamily="34" charset="0"/>
                <a:cs typeface="Arial" panose="020B0604020202020204" pitchFamily="34" charset="0"/>
              </a:rPr>
              <a:t>Fermat’s Little Theorem: for element in prime field</a:t>
            </a:r>
          </a:p>
          <a:p>
            <a:r>
              <a:rPr lang="en-US" sz="600" b="1" dirty="0">
                <a:latin typeface="Arial" panose="020B0604020202020204" pitchFamily="34" charset="0"/>
                <a:cs typeface="Arial" panose="020B0604020202020204" pitchFamily="34" charset="0"/>
              </a:rPr>
              <a:t>a</a:t>
            </a:r>
            <a:r>
              <a:rPr lang="en-US" sz="600" dirty="0">
                <a:latin typeface="Arial" panose="020B0604020202020204" pitchFamily="34" charset="0"/>
                <a:cs typeface="Arial" panose="020B0604020202020204" pitchFamily="34" charset="0"/>
              </a:rPr>
              <a:t> is an integer, </a:t>
            </a:r>
            <a:r>
              <a:rPr lang="en-US" sz="600" b="1" dirty="0">
                <a:latin typeface="Arial" panose="020B0604020202020204" pitchFamily="34" charset="0"/>
                <a:cs typeface="Arial" panose="020B0604020202020204" pitchFamily="34" charset="0"/>
              </a:rPr>
              <a:t>p</a:t>
            </a:r>
            <a:r>
              <a:rPr lang="en-US" sz="600" dirty="0">
                <a:latin typeface="Arial" panose="020B0604020202020204" pitchFamily="34" charset="0"/>
                <a:cs typeface="Arial" panose="020B0604020202020204" pitchFamily="34" charset="0"/>
              </a:rPr>
              <a:t> is prime number, </a:t>
            </a:r>
            <a:r>
              <a:rPr lang="en-US" sz="600" b="1" dirty="0" err="1">
                <a:latin typeface="Arial" panose="020B0604020202020204" pitchFamily="34" charset="0"/>
                <a:cs typeface="Arial" panose="020B0604020202020204" pitchFamily="34" charset="0"/>
              </a:rPr>
              <a:t>a</a:t>
            </a:r>
            <a:r>
              <a:rPr lang="en-US" sz="600" b="1" baseline="30000" dirty="0" err="1">
                <a:latin typeface="Arial" panose="020B0604020202020204" pitchFamily="34" charset="0"/>
                <a:cs typeface="Arial" panose="020B0604020202020204" pitchFamily="34" charset="0"/>
              </a:rPr>
              <a:t>p</a:t>
            </a:r>
            <a:r>
              <a:rPr lang="en-US" sz="600" b="1" dirty="0" err="1">
                <a:latin typeface="Arial" panose="020B0604020202020204" pitchFamily="34" charset="0"/>
                <a:cs typeface="Arial" panose="020B0604020202020204" pitchFamily="34" charset="0"/>
              </a:rPr>
              <a:t>≡amod</a:t>
            </a:r>
            <a:r>
              <a:rPr lang="en-US" sz="600" b="1" dirty="0">
                <a:latin typeface="Arial" panose="020B0604020202020204" pitchFamily="34" charset="0"/>
                <a:cs typeface="Arial" panose="020B0604020202020204" pitchFamily="34" charset="0"/>
              </a:rPr>
              <a:t> p</a:t>
            </a:r>
          </a:p>
          <a:p>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a•a</a:t>
            </a:r>
            <a:r>
              <a:rPr lang="en-US" sz="600" baseline="30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≡1mod p, a</a:t>
            </a:r>
            <a:r>
              <a:rPr lang="en-US" sz="600" baseline="30000" dirty="0">
                <a:latin typeface="Arial" panose="020B0604020202020204" pitchFamily="34" charset="0"/>
                <a:cs typeface="Arial" panose="020B0604020202020204" pitchFamily="34" charset="0"/>
              </a:rPr>
              <a:t>p-2</a:t>
            </a:r>
            <a:r>
              <a:rPr lang="en-US" sz="600" dirty="0">
                <a:latin typeface="Arial" panose="020B0604020202020204" pitchFamily="34" charset="0"/>
                <a:cs typeface="Arial" panose="020B0604020202020204" pitchFamily="34" charset="0"/>
              </a:rPr>
              <a:t> is multiplicative inverse of a</a:t>
            </a:r>
          </a:p>
          <a:p>
            <a:r>
              <a:rPr lang="en-US" sz="600" dirty="0">
                <a:highlight>
                  <a:srgbClr val="00FF00"/>
                </a:highlight>
                <a:latin typeface="Arial" panose="020B0604020202020204" pitchFamily="34" charset="0"/>
                <a:cs typeface="Arial" panose="020B0604020202020204" pitchFamily="34" charset="0"/>
              </a:rPr>
              <a:t>Euler’s Theorem: for elements in integer ring</a:t>
            </a:r>
          </a:p>
          <a:p>
            <a:r>
              <a:rPr lang="en-US" sz="600" b="1" dirty="0">
                <a:latin typeface="Arial" panose="020B0604020202020204" pitchFamily="34" charset="0"/>
                <a:cs typeface="Arial" panose="020B0604020202020204" pitchFamily="34" charset="0"/>
              </a:rPr>
              <a:t>a</a:t>
            </a:r>
            <a:r>
              <a:rPr lang="en-US" sz="600" dirty="0">
                <a:latin typeface="Arial" panose="020B0604020202020204" pitchFamily="34" charset="0"/>
                <a:cs typeface="Arial" panose="020B0604020202020204" pitchFamily="34" charset="0"/>
              </a:rPr>
              <a:t> &amp; </a:t>
            </a:r>
            <a:r>
              <a:rPr lang="en-US" sz="600" b="1" dirty="0">
                <a:latin typeface="Arial" panose="020B0604020202020204" pitchFamily="34" charset="0"/>
                <a:cs typeface="Arial" panose="020B0604020202020204" pitchFamily="34" charset="0"/>
              </a:rPr>
              <a:t>m</a:t>
            </a:r>
            <a:r>
              <a:rPr lang="en-US" sz="600" dirty="0">
                <a:latin typeface="Arial" panose="020B0604020202020204" pitchFamily="34" charset="0"/>
                <a:cs typeface="Arial" panose="020B0604020202020204" pitchFamily="34" charset="0"/>
              </a:rPr>
              <a:t> integers, are relatively prime, </a:t>
            </a:r>
            <a:r>
              <a:rPr lang="en-US" sz="600" b="1" dirty="0" err="1">
                <a:latin typeface="Arial" panose="020B0604020202020204" pitchFamily="34" charset="0"/>
                <a:cs typeface="Arial" panose="020B0604020202020204" pitchFamily="34" charset="0"/>
              </a:rPr>
              <a:t>a</a:t>
            </a:r>
            <a:r>
              <a:rPr lang="en-US" sz="600" b="1" baseline="30000" dirty="0" err="1">
                <a:latin typeface="Arial" panose="020B0604020202020204" pitchFamily="34" charset="0"/>
                <a:cs typeface="Arial" panose="020B0604020202020204" pitchFamily="34" charset="0"/>
              </a:rPr>
              <a:t>ɸ</a:t>
            </a:r>
            <a:r>
              <a:rPr lang="en-US" sz="600" b="1" baseline="30000" dirty="0">
                <a:latin typeface="Arial" panose="020B0604020202020204" pitchFamily="34" charset="0"/>
                <a:cs typeface="Arial" panose="020B0604020202020204" pitchFamily="34" charset="0"/>
              </a:rPr>
              <a:t>(m)</a:t>
            </a:r>
            <a:r>
              <a:rPr lang="en-US" sz="600" b="1" dirty="0">
                <a:latin typeface="Arial" panose="020B0604020202020204" pitchFamily="34" charset="0"/>
                <a:cs typeface="Arial" panose="020B0604020202020204" pitchFamily="34" charset="0"/>
              </a:rPr>
              <a:t>≡1mod m</a:t>
            </a:r>
          </a:p>
          <a:p>
            <a:r>
              <a:rPr lang="en-US" sz="600" dirty="0" err="1">
                <a:highlight>
                  <a:srgbClr val="FFFF00"/>
                </a:highlight>
                <a:latin typeface="Arial" panose="020B0604020202020204" pitchFamily="34" charset="0"/>
                <a:cs typeface="Arial" panose="020B0604020202020204" pitchFamily="34" charset="0"/>
              </a:rPr>
              <a:t>Egamal</a:t>
            </a:r>
            <a:r>
              <a:rPr lang="en-US" sz="600" dirty="0">
                <a:highlight>
                  <a:srgbClr val="FFFF00"/>
                </a:highlight>
                <a:latin typeface="Arial" panose="020B0604020202020204" pitchFamily="34" charset="0"/>
                <a:cs typeface="Arial" panose="020B0604020202020204" pitchFamily="34" charset="0"/>
              </a:rPr>
              <a:t>: make DHKE a cipher</a:t>
            </a:r>
          </a:p>
          <a:p>
            <a:pPr marL="228600" indent="-228600">
              <a:buAutoNum type="arabicPeriod"/>
            </a:pPr>
            <a:r>
              <a:rPr lang="en-US" sz="600" dirty="0">
                <a:latin typeface="Arial" panose="020B0604020202020204" pitchFamily="34" charset="0"/>
                <a:cs typeface="Arial" panose="020B0604020202020204" pitchFamily="34" charset="0"/>
              </a:rPr>
              <a:t>Alice wants to send Bob a message x∈ </a:t>
            </a:r>
            <a:r>
              <a:rPr lang="en-US" sz="600" dirty="0" err="1">
                <a:latin typeface="Arial" panose="020B0604020202020204" pitchFamily="34" charset="0"/>
                <a:cs typeface="Arial" panose="020B0604020202020204" pitchFamily="34" charset="0"/>
              </a:rPr>
              <a:t>ℤ</a:t>
            </a:r>
            <a:r>
              <a:rPr lang="en-US" sz="600" dirty="0">
                <a:latin typeface="Arial" panose="020B0604020202020204" pitchFamily="34" charset="0"/>
                <a:cs typeface="Arial" panose="020B0604020202020204" pitchFamily="34" charset="0"/>
              </a:rPr>
              <a:t>*</a:t>
            </a:r>
            <a:r>
              <a:rPr lang="en-US" sz="600" baseline="-25000" dirty="0">
                <a:latin typeface="Arial" panose="020B0604020202020204" pitchFamily="34" charset="0"/>
                <a:cs typeface="Arial" panose="020B0604020202020204" pitchFamily="34" charset="0"/>
              </a:rPr>
              <a:t>p</a:t>
            </a:r>
          </a:p>
          <a:p>
            <a:pPr marL="228600" indent="-228600">
              <a:buAutoNum type="arabicPeriod"/>
            </a:pPr>
            <a:r>
              <a:rPr lang="en-US" sz="600" dirty="0">
                <a:latin typeface="Arial" panose="020B0604020202020204" pitchFamily="34" charset="0"/>
                <a:cs typeface="Arial" panose="020B0604020202020204" pitchFamily="34" charset="0"/>
              </a:rPr>
              <a:t>After Alice and Bob calculate </a:t>
            </a:r>
            <a:r>
              <a:rPr lang="en-US" sz="600" b="1" dirty="0" err="1">
                <a:latin typeface="Arial" panose="020B0604020202020204" pitchFamily="34" charset="0"/>
                <a:cs typeface="Arial" panose="020B0604020202020204" pitchFamily="34" charset="0"/>
              </a:rPr>
              <a:t>k</a:t>
            </a:r>
            <a:r>
              <a:rPr lang="en-US" sz="600" b="1" baseline="-25000" dirty="0" err="1">
                <a:latin typeface="Arial" panose="020B0604020202020204" pitchFamily="34" charset="0"/>
                <a:cs typeface="Arial" panose="020B0604020202020204" pitchFamily="34" charset="0"/>
              </a:rPr>
              <a:t>AB</a:t>
            </a:r>
            <a:r>
              <a:rPr lang="en-US" sz="600" dirty="0">
                <a:latin typeface="Arial" panose="020B0604020202020204" pitchFamily="34" charset="0"/>
                <a:cs typeface="Arial" panose="020B0604020202020204" pitchFamily="34" charset="0"/>
              </a:rPr>
              <a:t>, Alice can </a:t>
            </a:r>
            <a:r>
              <a:rPr lang="en-US" sz="600" b="1" dirty="0">
                <a:latin typeface="Arial" panose="020B0604020202020204" pitchFamily="34" charset="0"/>
                <a:cs typeface="Arial" panose="020B0604020202020204" pitchFamily="34" charset="0"/>
              </a:rPr>
              <a:t>encrypt</a:t>
            </a:r>
            <a:r>
              <a:rPr lang="en-US" sz="600" dirty="0">
                <a:latin typeface="Arial" panose="020B0604020202020204" pitchFamily="34" charset="0"/>
                <a:cs typeface="Arial" panose="020B0604020202020204" pitchFamily="34" charset="0"/>
              </a:rPr>
              <a:t> plaintext by </a:t>
            </a:r>
            <a:r>
              <a:rPr lang="en-US" sz="600" b="1" dirty="0" err="1">
                <a:latin typeface="Arial" panose="020B0604020202020204" pitchFamily="34" charset="0"/>
                <a:cs typeface="Arial" panose="020B0604020202020204" pitchFamily="34" charset="0"/>
              </a:rPr>
              <a:t>y≡x•k</a:t>
            </a:r>
            <a:r>
              <a:rPr lang="en-US" sz="600" b="1" baseline="-25000" dirty="0" err="1">
                <a:latin typeface="Arial" panose="020B0604020202020204" pitchFamily="34" charset="0"/>
                <a:cs typeface="Arial" panose="020B0604020202020204" pitchFamily="34" charset="0"/>
              </a:rPr>
              <a:t>AB</a:t>
            </a:r>
            <a:r>
              <a:rPr lang="en-US" sz="600" b="1" dirty="0" err="1">
                <a:latin typeface="Arial" panose="020B0604020202020204" pitchFamily="34" charset="0"/>
                <a:cs typeface="Arial" panose="020B0604020202020204" pitchFamily="34" charset="0"/>
              </a:rPr>
              <a:t>modp</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AB</a:t>
            </a:r>
            <a:r>
              <a:rPr lang="en-US" sz="600" dirty="0" err="1">
                <a:latin typeface="Arial" panose="020B0604020202020204" pitchFamily="34" charset="0"/>
                <a:cs typeface="Arial" panose="020B0604020202020204" pitchFamily="34" charset="0"/>
              </a:rPr>
              <a:t>is</a:t>
            </a:r>
            <a:r>
              <a:rPr lang="en-US" sz="600" dirty="0">
                <a:latin typeface="Arial" panose="020B0604020202020204" pitchFamily="34" charset="0"/>
                <a:cs typeface="Arial" panose="020B0604020202020204" pitchFamily="34" charset="0"/>
              </a:rPr>
              <a:t> multiplicative mask</a:t>
            </a:r>
          </a:p>
          <a:p>
            <a:pPr marL="228600" indent="-228600">
              <a:buAutoNum type="arabicPeriod"/>
            </a:pPr>
            <a:r>
              <a:rPr lang="en-US" sz="600" dirty="0">
                <a:latin typeface="Arial" panose="020B0604020202020204" pitchFamily="34" charset="0"/>
                <a:cs typeface="Arial" panose="020B0604020202020204" pitchFamily="34" charset="0"/>
              </a:rPr>
              <a:t>Bob can decrypt by </a:t>
            </a:r>
            <a:r>
              <a:rPr lang="en-US" sz="600" b="1" dirty="0">
                <a:latin typeface="Arial" panose="020B0604020202020204" pitchFamily="34" charset="0"/>
                <a:cs typeface="Arial" panose="020B0604020202020204" pitchFamily="34" charset="0"/>
              </a:rPr>
              <a:t>x≡y•k</a:t>
            </a:r>
            <a:r>
              <a:rPr lang="en-US" sz="600" b="1" baseline="-25000" dirty="0">
                <a:latin typeface="Arial" panose="020B0604020202020204" pitchFamily="34" charset="0"/>
                <a:cs typeface="Arial" panose="020B0604020202020204" pitchFamily="34" charset="0"/>
              </a:rPr>
              <a:t>AB</a:t>
            </a:r>
            <a:r>
              <a:rPr lang="en-US" sz="600" b="1" baseline="30000" dirty="0">
                <a:latin typeface="Arial" panose="020B0604020202020204" pitchFamily="34" charset="0"/>
                <a:cs typeface="Arial" panose="020B0604020202020204" pitchFamily="34" charset="0"/>
              </a:rPr>
              <a:t>-1</a:t>
            </a:r>
            <a:r>
              <a:rPr lang="en-US" sz="600" b="1" dirty="0">
                <a:latin typeface="Arial" panose="020B0604020202020204" pitchFamily="34" charset="0"/>
                <a:cs typeface="Arial" panose="020B0604020202020204" pitchFamily="34" charset="0"/>
              </a:rPr>
              <a:t>mod p</a:t>
            </a:r>
            <a:r>
              <a:rPr lang="en-US" sz="600" dirty="0">
                <a:latin typeface="Arial" panose="020B0604020202020204" pitchFamily="34" charset="0"/>
                <a:cs typeface="Arial" panose="020B0604020202020204" pitchFamily="34" charset="0"/>
              </a:rPr>
              <a:t>, find k</a:t>
            </a:r>
            <a:r>
              <a:rPr lang="en-US" sz="600" baseline="-25000" dirty="0">
                <a:latin typeface="Arial" panose="020B0604020202020204" pitchFamily="34" charset="0"/>
                <a:cs typeface="Arial" panose="020B0604020202020204" pitchFamily="34" charset="0"/>
              </a:rPr>
              <a:t>AB</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 using </a:t>
            </a:r>
            <a:r>
              <a:rPr lang="en-US" sz="600" dirty="0" err="1">
                <a:latin typeface="Arial" panose="020B0604020202020204" pitchFamily="34" charset="0"/>
                <a:cs typeface="Arial" panose="020B0604020202020204" pitchFamily="34" charset="0"/>
              </a:rPr>
              <a:t>Fermet’s</a:t>
            </a:r>
            <a:r>
              <a:rPr lang="en-US" sz="600" dirty="0">
                <a:latin typeface="Arial" panose="020B0604020202020204" pitchFamily="34" charset="0"/>
                <a:cs typeface="Arial" panose="020B0604020202020204" pitchFamily="34" charset="0"/>
              </a:rPr>
              <a:t> little theorem</a:t>
            </a:r>
          </a:p>
          <a:p>
            <a:r>
              <a:rPr lang="en-US" sz="600" dirty="0">
                <a:highlight>
                  <a:srgbClr val="FFFF00"/>
                </a:highlight>
                <a:latin typeface="Arial" panose="020B0604020202020204" pitchFamily="34" charset="0"/>
                <a:cs typeface="Arial" panose="020B0604020202020204" pitchFamily="34" charset="0"/>
              </a:rPr>
              <a:t>RSA: uses integer factorization problem</a:t>
            </a:r>
          </a:p>
          <a:p>
            <a:r>
              <a:rPr lang="en-US" sz="600" dirty="0">
                <a:latin typeface="Arial" panose="020B0604020202020204" pitchFamily="34" charset="0"/>
                <a:cs typeface="Arial" panose="020B0604020202020204" pitchFamily="34" charset="0"/>
              </a:rPr>
              <a:t>Encryption &amp; decryption performed in integer ring </a:t>
            </a:r>
            <a:r>
              <a:rPr lang="en-US" sz="600" dirty="0" err="1">
                <a:latin typeface="Arial" panose="020B0604020202020204" pitchFamily="34" charset="0"/>
                <a:cs typeface="Arial" panose="020B0604020202020204" pitchFamily="34" charset="0"/>
              </a:rPr>
              <a:t>ℤ</a:t>
            </a:r>
            <a:r>
              <a:rPr lang="en-US" sz="600" baseline="-25000" dirty="0" err="1">
                <a:latin typeface="Arial" panose="020B0604020202020204" pitchFamily="34" charset="0"/>
                <a:cs typeface="Arial" panose="020B0604020202020204" pitchFamily="34" charset="0"/>
              </a:rPr>
              <a:t>n</a:t>
            </a:r>
            <a:endParaRPr lang="en-US" sz="600" baseline="-250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since </a:t>
            </a:r>
            <a:r>
              <a:rPr lang="en-US" sz="600" dirty="0" err="1">
                <a:latin typeface="Arial" panose="020B0604020202020204" pitchFamily="34" charset="0"/>
                <a:cs typeface="Arial" panose="020B0604020202020204" pitchFamily="34" charset="0"/>
              </a:rPr>
              <a:t>ℤ</a:t>
            </a:r>
            <a:r>
              <a:rPr lang="en-US" sz="600" baseline="-25000" dirty="0" err="1">
                <a:latin typeface="Arial" panose="020B0604020202020204" pitchFamily="34" charset="0"/>
                <a:cs typeface="Arial" panose="020B0604020202020204" pitchFamily="34" charset="0"/>
              </a:rPr>
              <a:t>n</a:t>
            </a:r>
            <a:r>
              <a:rPr lang="en-US" sz="600" baseline="-250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only contains {0,1,...,n-1}, binary value of both plaintext x and ciphertext y less than n</a:t>
            </a:r>
          </a:p>
          <a:p>
            <a:r>
              <a:rPr lang="en-US" sz="600" dirty="0">
                <a:latin typeface="Arial" panose="020B0604020202020204" pitchFamily="34" charset="0"/>
                <a:cs typeface="Arial" panose="020B0604020202020204" pitchFamily="34" charset="0"/>
              </a:rPr>
              <a:t>Modular exponentiation plays important role.</a:t>
            </a:r>
          </a:p>
          <a:p>
            <a:r>
              <a:rPr lang="en-US" sz="600" dirty="0">
                <a:highlight>
                  <a:srgbClr val="00FF00"/>
                </a:highlight>
                <a:latin typeface="Arial" panose="020B0604020202020204" pitchFamily="34" charset="0"/>
                <a:cs typeface="Arial" panose="020B0604020202020204" pitchFamily="34" charset="0"/>
              </a:rPr>
              <a:t>Key Generation phase:</a:t>
            </a:r>
          </a:p>
          <a:p>
            <a:pPr marL="228600" indent="-228600">
              <a:buAutoNum type="arabicPeriod"/>
            </a:pPr>
            <a:r>
              <a:rPr lang="en-US" sz="600" dirty="0">
                <a:latin typeface="Arial" panose="020B0604020202020204" pitchFamily="34" charset="0"/>
                <a:cs typeface="Arial" panose="020B0604020202020204" pitchFamily="34" charset="0"/>
              </a:rPr>
              <a:t>Choose p &amp; q ,2 large prime numbers</a:t>
            </a:r>
          </a:p>
          <a:p>
            <a:pPr marL="228600" indent="-228600">
              <a:buAutoNum type="arabicPeriod"/>
            </a:pPr>
            <a:r>
              <a:rPr lang="en-US" sz="600" dirty="0">
                <a:latin typeface="Arial" panose="020B0604020202020204" pitchFamily="34" charset="0"/>
                <a:cs typeface="Arial" panose="020B0604020202020204" pitchFamily="34" charset="0"/>
              </a:rPr>
              <a:t>Compute n = </a:t>
            </a:r>
            <a:r>
              <a:rPr lang="en-US" sz="600" dirty="0" err="1">
                <a:latin typeface="Arial" panose="020B0604020202020204" pitchFamily="34" charset="0"/>
                <a:cs typeface="Arial" panose="020B0604020202020204" pitchFamily="34" charset="0"/>
              </a:rPr>
              <a:t>p•q</a:t>
            </a:r>
            <a:r>
              <a:rPr lang="en-US" sz="600" dirty="0">
                <a:latin typeface="Arial" panose="020B0604020202020204" pitchFamily="34" charset="0"/>
                <a:cs typeface="Arial" panose="020B0604020202020204" pitchFamily="34" charset="0"/>
              </a:rPr>
              <a:t>, n at least 1024 bit</a:t>
            </a:r>
          </a:p>
          <a:p>
            <a:pPr marL="228600" indent="-228600">
              <a:buAutoNum type="arabicPeriod"/>
            </a:pPr>
            <a:r>
              <a:rPr lang="en-US" sz="600" dirty="0">
                <a:latin typeface="Arial" panose="020B0604020202020204" pitchFamily="34" charset="0"/>
                <a:cs typeface="Arial" panose="020B0604020202020204" pitchFamily="34" charset="0"/>
              </a:rPr>
              <a:t>Calculate </a:t>
            </a:r>
            <a:r>
              <a:rPr lang="en-US" sz="600" dirty="0" err="1">
                <a:latin typeface="Arial" panose="020B0604020202020204" pitchFamily="34" charset="0"/>
                <a:cs typeface="Arial" panose="020B0604020202020204" pitchFamily="34" charset="0"/>
              </a:rPr>
              <a:t>ɸ</a:t>
            </a:r>
            <a:r>
              <a:rPr lang="en-US" sz="600" dirty="0">
                <a:latin typeface="Arial" panose="020B0604020202020204" pitchFamily="34" charset="0"/>
                <a:cs typeface="Arial" panose="020B0604020202020204" pitchFamily="34" charset="0"/>
              </a:rPr>
              <a:t>(n) = (p-1)•(q-1)</a:t>
            </a:r>
          </a:p>
          <a:p>
            <a:pPr marL="228600" indent="-228600">
              <a:buAutoNum type="arabicPeriod"/>
            </a:pPr>
            <a:r>
              <a:rPr lang="en-US" sz="600" dirty="0">
                <a:latin typeface="Arial" panose="020B0604020202020204" pitchFamily="34" charset="0"/>
                <a:cs typeface="Arial" panose="020B0604020202020204" pitchFamily="34" charset="0"/>
              </a:rPr>
              <a:t>Select public exponent </a:t>
            </a:r>
            <a:r>
              <a:rPr lang="en-US" sz="600" b="1" dirty="0">
                <a:latin typeface="Arial" panose="020B0604020202020204" pitchFamily="34" charset="0"/>
                <a:cs typeface="Arial" panose="020B0604020202020204" pitchFamily="34" charset="0"/>
              </a:rPr>
              <a:t>e</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s.t</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gcd</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e,ɸ</a:t>
            </a:r>
            <a:r>
              <a:rPr lang="en-US" sz="600" dirty="0">
                <a:latin typeface="Arial" panose="020B0604020202020204" pitchFamily="34" charset="0"/>
                <a:cs typeface="Arial" panose="020B0604020202020204" pitchFamily="34" charset="0"/>
              </a:rPr>
              <a:t>(n))=1, 1&lt;e&lt;</a:t>
            </a:r>
            <a:r>
              <a:rPr lang="en-US" sz="600" dirty="0" err="1">
                <a:latin typeface="Arial" panose="020B0604020202020204" pitchFamily="34" charset="0"/>
                <a:cs typeface="Arial" panose="020B0604020202020204" pitchFamily="34" charset="0"/>
              </a:rPr>
              <a:t>ɸ</a:t>
            </a:r>
            <a:r>
              <a:rPr lang="en-US" sz="600" dirty="0">
                <a:latin typeface="Arial" panose="020B0604020202020204" pitchFamily="34" charset="0"/>
                <a:cs typeface="Arial" panose="020B0604020202020204" pitchFamily="34" charset="0"/>
              </a:rPr>
              <a:t>(n)-1</a:t>
            </a:r>
          </a:p>
          <a:p>
            <a:pPr marL="228600" indent="-228600">
              <a:buAutoNum type="arabicPeriod"/>
            </a:pPr>
            <a:r>
              <a:rPr lang="en-US" sz="600" dirty="0">
                <a:latin typeface="Arial" panose="020B0604020202020204" pitchFamily="34" charset="0"/>
                <a:cs typeface="Arial" panose="020B0604020202020204" pitchFamily="34" charset="0"/>
              </a:rPr>
              <a:t>Compute private key </a:t>
            </a:r>
            <a:r>
              <a:rPr lang="en-US" sz="600" b="1" dirty="0">
                <a:latin typeface="Arial" panose="020B0604020202020204" pitchFamily="34" charset="0"/>
                <a:cs typeface="Arial" panose="020B0604020202020204" pitchFamily="34" charset="0"/>
              </a:rPr>
              <a:t>d</a:t>
            </a:r>
            <a:r>
              <a:rPr lang="en-US" sz="600" dirty="0">
                <a:latin typeface="Arial" panose="020B0604020202020204" pitchFamily="34" charset="0"/>
                <a:cs typeface="Arial" panose="020B0604020202020204" pitchFamily="34" charset="0"/>
              </a:rPr>
              <a:t>, d=e</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modɸ</a:t>
            </a:r>
            <a:r>
              <a:rPr lang="en-US" sz="600" dirty="0">
                <a:latin typeface="Arial" panose="020B0604020202020204" pitchFamily="34" charset="0"/>
                <a:cs typeface="Arial" panose="020B0604020202020204" pitchFamily="34" charset="0"/>
              </a:rPr>
              <a:t>(n))</a:t>
            </a:r>
          </a:p>
          <a:p>
            <a:r>
              <a:rPr lang="en-US" sz="600" dirty="0">
                <a:highlight>
                  <a:srgbClr val="00FF00"/>
                </a:highlight>
                <a:latin typeface="Arial" panose="020B0604020202020204" pitchFamily="34" charset="0"/>
                <a:cs typeface="Arial" panose="020B0604020202020204" pitchFamily="34" charset="0"/>
              </a:rPr>
              <a:t>Encryption/decryption phase:</a:t>
            </a:r>
          </a:p>
          <a:p>
            <a:pPr marL="228600" indent="-228600">
              <a:buAutoNum type="arabicPeriod"/>
            </a:pPr>
            <a:r>
              <a:rPr lang="en-US" sz="600" dirty="0">
                <a:latin typeface="Arial" panose="020B0604020202020204" pitchFamily="34" charset="0"/>
                <a:cs typeface="Arial" panose="020B0604020202020204" pitchFamily="34" charset="0"/>
              </a:rPr>
              <a:t>plaintext x and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a:t>
            </a:r>
            <a:r>
              <a:rPr lang="en-US" sz="600" dirty="0">
                <a:latin typeface="Arial" panose="020B0604020202020204" pitchFamily="34" charset="0"/>
                <a:cs typeface="Arial" panose="020B0604020202020204" pitchFamily="34" charset="0"/>
              </a:rPr>
              <a:t> = (</a:t>
            </a:r>
            <a:r>
              <a:rPr lang="en-US" sz="600" dirty="0" err="1">
                <a:latin typeface="Arial" panose="020B0604020202020204" pitchFamily="34" charset="0"/>
                <a:cs typeface="Arial" panose="020B0604020202020204" pitchFamily="34" charset="0"/>
              </a:rPr>
              <a:t>n,e</a:t>
            </a:r>
            <a:r>
              <a:rPr lang="en-US" sz="600" dirty="0">
                <a:latin typeface="Arial" panose="020B0604020202020204" pitchFamily="34" charset="0"/>
                <a:cs typeface="Arial" panose="020B0604020202020204" pitchFamily="34" charset="0"/>
              </a:rPr>
              <a:t>), encryption function is y=e</a:t>
            </a:r>
            <a:r>
              <a:rPr lang="en-US" sz="600" baseline="-25000" dirty="0">
                <a:latin typeface="Arial" panose="020B0604020202020204" pitchFamily="34" charset="0"/>
                <a:cs typeface="Arial" panose="020B0604020202020204" pitchFamily="34" charset="0"/>
              </a:rPr>
              <a:t>k pub</a:t>
            </a:r>
            <a:r>
              <a:rPr lang="en-US" sz="600" dirty="0">
                <a:latin typeface="Arial" panose="020B0604020202020204" pitchFamily="34" charset="0"/>
                <a:cs typeface="Arial" panose="020B0604020202020204" pitchFamily="34" charset="0"/>
              </a:rPr>
              <a:t>(x)≡</a:t>
            </a:r>
            <a:r>
              <a:rPr lang="en-US" sz="600" dirty="0" err="1">
                <a:latin typeface="Arial" panose="020B0604020202020204" pitchFamily="34" charset="0"/>
                <a:cs typeface="Arial" panose="020B0604020202020204" pitchFamily="34" charset="0"/>
              </a:rPr>
              <a:t>x</a:t>
            </a:r>
            <a:r>
              <a:rPr lang="en-US" sz="600" baseline="30000" dirty="0" err="1">
                <a:latin typeface="Arial" panose="020B0604020202020204" pitchFamily="34" charset="0"/>
                <a:cs typeface="Arial" panose="020B0604020202020204" pitchFamily="34" charset="0"/>
              </a:rPr>
              <a:t>e</a:t>
            </a:r>
            <a:r>
              <a:rPr lang="en-US" sz="600" dirty="0" err="1">
                <a:latin typeface="Arial" panose="020B0604020202020204" pitchFamily="34" charset="0"/>
                <a:cs typeface="Arial" panose="020B0604020202020204" pitchFamily="34" charset="0"/>
              </a:rPr>
              <a:t>mod</a:t>
            </a:r>
            <a:r>
              <a:rPr lang="en-US" sz="600" dirty="0">
                <a:latin typeface="Arial" panose="020B0604020202020204" pitchFamily="34" charset="0"/>
                <a:cs typeface="Arial" panose="020B0604020202020204" pitchFamily="34" charset="0"/>
              </a:rPr>
              <a:t> n, where </a:t>
            </a:r>
            <a:r>
              <a:rPr lang="en-US" sz="600" dirty="0" err="1">
                <a:latin typeface="Arial" panose="020B0604020202020204" pitchFamily="34" charset="0"/>
                <a:cs typeface="Arial" panose="020B0604020202020204" pitchFamily="34" charset="0"/>
              </a:rPr>
              <a:t>x,y∈ℤ</a:t>
            </a:r>
            <a:r>
              <a:rPr lang="en-US" sz="600" baseline="-25000" dirty="0" err="1">
                <a:latin typeface="Arial" panose="020B0604020202020204" pitchFamily="34" charset="0"/>
                <a:cs typeface="Arial" panose="020B0604020202020204" pitchFamily="34" charset="0"/>
              </a:rPr>
              <a:t>n</a:t>
            </a:r>
            <a:endParaRPr lang="en-US" sz="600" dirty="0">
              <a:latin typeface="Arial" panose="020B0604020202020204" pitchFamily="34" charset="0"/>
              <a:cs typeface="Arial" panose="020B0604020202020204" pitchFamily="34" charset="0"/>
            </a:endParaRPr>
          </a:p>
          <a:p>
            <a:pPr marL="228600" indent="-228600">
              <a:buAutoNum type="arabicPeriod"/>
            </a:pPr>
            <a:r>
              <a:rPr lang="en-US" sz="600" dirty="0">
                <a:latin typeface="Arial" panose="020B0604020202020204" pitchFamily="34" charset="0"/>
                <a:cs typeface="Arial" panose="020B0604020202020204" pitchFamily="34" charset="0"/>
              </a:rPr>
              <a:t>ciphertext y and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priv</a:t>
            </a:r>
            <a:r>
              <a:rPr lang="en-US" sz="600" dirty="0">
                <a:latin typeface="Arial" panose="020B0604020202020204" pitchFamily="34" charset="0"/>
                <a:cs typeface="Arial" panose="020B0604020202020204" pitchFamily="34" charset="0"/>
              </a:rPr>
              <a:t>= d, x=d</a:t>
            </a:r>
            <a:r>
              <a:rPr lang="en-US" sz="600" baseline="-25000" dirty="0">
                <a:latin typeface="Arial" panose="020B0604020202020204" pitchFamily="34" charset="0"/>
                <a:cs typeface="Arial" panose="020B0604020202020204" pitchFamily="34" charset="0"/>
              </a:rPr>
              <a:t>k pr</a:t>
            </a:r>
            <a:r>
              <a:rPr lang="en-US" sz="600" dirty="0">
                <a:latin typeface="Arial" panose="020B0604020202020204" pitchFamily="34" charset="0"/>
                <a:cs typeface="Arial" panose="020B0604020202020204" pitchFamily="34" charset="0"/>
              </a:rPr>
              <a:t>(y)≡</a:t>
            </a:r>
            <a:r>
              <a:rPr lang="en-US" sz="600" dirty="0" err="1">
                <a:latin typeface="Arial" panose="020B0604020202020204" pitchFamily="34" charset="0"/>
                <a:cs typeface="Arial" panose="020B0604020202020204" pitchFamily="34" charset="0"/>
              </a:rPr>
              <a:t>y</a:t>
            </a:r>
            <a:r>
              <a:rPr lang="en-US" sz="600" baseline="30000" dirty="0" err="1">
                <a:latin typeface="Arial" panose="020B0604020202020204" pitchFamily="34" charset="0"/>
                <a:cs typeface="Arial" panose="020B0604020202020204" pitchFamily="34" charset="0"/>
              </a:rPr>
              <a:t>d</a:t>
            </a:r>
            <a:r>
              <a:rPr lang="en-US" sz="600" dirty="0" err="1">
                <a:latin typeface="Arial" panose="020B0604020202020204" pitchFamily="34" charset="0"/>
                <a:cs typeface="Arial" panose="020B0604020202020204" pitchFamily="34" charset="0"/>
              </a:rPr>
              <a:t>mod</a:t>
            </a:r>
            <a:r>
              <a:rPr lang="en-US" sz="600" dirty="0">
                <a:latin typeface="Arial" panose="020B0604020202020204" pitchFamily="34" charset="0"/>
                <a:cs typeface="Arial" panose="020B0604020202020204" pitchFamily="34" charset="0"/>
              </a:rPr>
              <a:t> n</a:t>
            </a:r>
          </a:p>
          <a:p>
            <a:r>
              <a:rPr lang="en-US" sz="600" dirty="0">
                <a:highlight>
                  <a:srgbClr val="00FF00"/>
                </a:highlight>
                <a:latin typeface="Arial" panose="020B0604020202020204" pitchFamily="34" charset="0"/>
                <a:cs typeface="Arial" panose="020B0604020202020204" pitchFamily="34" charset="0"/>
              </a:rPr>
              <a:t>Integer Factorization problem:</a:t>
            </a:r>
          </a:p>
          <a:p>
            <a:r>
              <a:rPr lang="en-US" sz="600" dirty="0">
                <a:latin typeface="Arial" panose="020B0604020202020204" pitchFamily="34" charset="0"/>
                <a:cs typeface="Arial" panose="020B0604020202020204" pitchFamily="34" charset="0"/>
              </a:rPr>
              <a:t>Multiplying 2 large prime numbers is easy, but given the product of 2 large prime numbers, it’s hard to factorize this product to obtain 2 prime numbers.</a:t>
            </a:r>
          </a:p>
          <a:p>
            <a:r>
              <a:rPr lang="en-US" sz="600" dirty="0">
                <a:highlight>
                  <a:srgbClr val="00FF00"/>
                </a:highlight>
                <a:latin typeface="Arial" panose="020B0604020202020204" pitchFamily="34" charset="0"/>
                <a:cs typeface="Arial" panose="020B0604020202020204" pitchFamily="34" charset="0"/>
              </a:rPr>
              <a:t>Choosing p &amp; q: </a:t>
            </a:r>
            <a:r>
              <a:rPr lang="en-US" sz="600" dirty="0">
                <a:latin typeface="Arial" panose="020B0604020202020204" pitchFamily="34" charset="0"/>
                <a:cs typeface="Arial" panose="020B0604020202020204" pitchFamily="34" charset="0"/>
              </a:rPr>
              <a:t>pick them randomly, then use </a:t>
            </a:r>
            <a:r>
              <a:rPr lang="en-US" sz="600" dirty="0" err="1">
                <a:latin typeface="Arial" panose="020B0604020202020204" pitchFamily="34" charset="0"/>
                <a:cs typeface="Arial" panose="020B0604020202020204" pitchFamily="34" charset="0"/>
              </a:rPr>
              <a:t>fermat</a:t>
            </a:r>
            <a:r>
              <a:rPr lang="en-US" sz="600" dirty="0">
                <a:latin typeface="Arial" panose="020B0604020202020204" pitchFamily="34" charset="0"/>
                <a:cs typeface="Arial" panose="020B0604020202020204" pitchFamily="34" charset="0"/>
              </a:rPr>
              <a:t> test or miller-</a:t>
            </a:r>
            <a:r>
              <a:rPr lang="en-US" sz="600" dirty="0" err="1">
                <a:latin typeface="Arial" panose="020B0604020202020204" pitchFamily="34" charset="0"/>
                <a:cs typeface="Arial" panose="020B0604020202020204" pitchFamily="34" charset="0"/>
              </a:rPr>
              <a:t>rabin</a:t>
            </a:r>
            <a:r>
              <a:rPr lang="en-US" sz="600" dirty="0">
                <a:latin typeface="Arial" panose="020B0604020202020204" pitchFamily="34" charset="0"/>
                <a:cs typeface="Arial" panose="020B0604020202020204" pitchFamily="34" charset="0"/>
              </a:rPr>
              <a:t> test to check primality</a:t>
            </a:r>
          </a:p>
          <a:p>
            <a:r>
              <a:rPr lang="en-US" sz="600" dirty="0">
                <a:latin typeface="Arial" panose="020B0604020202020204" pitchFamily="34" charset="0"/>
                <a:cs typeface="Arial" panose="020B0604020202020204" pitchFamily="34" charset="0"/>
              </a:rPr>
              <a:t>Computing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priv</a:t>
            </a:r>
            <a:r>
              <a:rPr lang="en-US" sz="600" dirty="0">
                <a:latin typeface="Arial" panose="020B0604020202020204" pitchFamily="34" charset="0"/>
                <a:cs typeface="Arial" panose="020B0604020202020204" pitchFamily="34" charset="0"/>
              </a:rPr>
              <a:t>: use Extend Euclidean Algorithm</a:t>
            </a:r>
          </a:p>
          <a:p>
            <a:r>
              <a:rPr lang="en-US" sz="600" dirty="0">
                <a:highlight>
                  <a:srgbClr val="00FF00"/>
                </a:highlight>
                <a:latin typeface="Arial" panose="020B0604020202020204" pitchFamily="34" charset="0"/>
                <a:cs typeface="Arial" panose="020B0604020202020204" pitchFamily="34" charset="0"/>
              </a:rPr>
              <a:t>Computationally intense: </a:t>
            </a:r>
            <a:r>
              <a:rPr lang="en-US" sz="600" dirty="0">
                <a:latin typeface="Arial" panose="020B0604020202020204" pitchFamily="34" charset="0"/>
                <a:cs typeface="Arial" panose="020B0604020202020204" pitchFamily="34" charset="0"/>
              </a:rPr>
              <a:t>Encryption and decryption involve modular exponentiation, RSA 100-1000x slower than symmetric cipher like AES, hence RSA used to encrypt secret key.</a:t>
            </a:r>
          </a:p>
          <a:p>
            <a:r>
              <a:rPr lang="en-US" sz="600" dirty="0">
                <a:highlight>
                  <a:srgbClr val="FFFF00"/>
                </a:highlight>
                <a:latin typeface="Arial" panose="020B0604020202020204" pitchFamily="34" charset="0"/>
                <a:cs typeface="Arial" panose="020B0604020202020204" pitchFamily="34" charset="0"/>
              </a:rPr>
              <a:t>Attack RSA: </a:t>
            </a:r>
            <a:r>
              <a:rPr lang="en-US" sz="600" dirty="0">
                <a:latin typeface="Arial" panose="020B0604020202020204" pitchFamily="34" charset="0"/>
                <a:cs typeface="Arial" panose="020B0604020202020204" pitchFamily="34" charset="0"/>
              </a:rPr>
              <a:t>encryption is deterministic, specific pub key for particular plaintext, always mapped to a particular ciphertext. Oscar can transform ciphertext into another ciphertext that result in known transformation of original plaintext.</a:t>
            </a:r>
          </a:p>
          <a:p>
            <a:r>
              <a:rPr lang="en-US" sz="600" dirty="0">
                <a:highlight>
                  <a:srgbClr val="00FF00"/>
                </a:highlight>
                <a:latin typeface="Arial" panose="020B0604020202020204" pitchFamily="34" charset="0"/>
                <a:cs typeface="Arial" panose="020B0604020202020204" pitchFamily="34" charset="0"/>
              </a:rPr>
              <a:t>Protocol attack: </a:t>
            </a:r>
            <a:r>
              <a:rPr lang="en-US" sz="600" dirty="0">
                <a:latin typeface="Arial" panose="020B0604020202020204" pitchFamily="34" charset="0"/>
                <a:cs typeface="Arial" panose="020B0604020202020204" pitchFamily="34" charset="0"/>
              </a:rPr>
              <a:t>exploit weakness of RSA (malleability), thwarted using padding</a:t>
            </a:r>
          </a:p>
          <a:p>
            <a:r>
              <a:rPr lang="en-US" sz="600" dirty="0">
                <a:highlight>
                  <a:srgbClr val="00FF00"/>
                </a:highlight>
                <a:latin typeface="Arial" panose="020B0604020202020204" pitchFamily="34" charset="0"/>
                <a:cs typeface="Arial" panose="020B0604020202020204" pitchFamily="34" charset="0"/>
              </a:rPr>
              <a:t>Mathematical attack: </a:t>
            </a:r>
            <a:r>
              <a:rPr lang="en-US" sz="600" dirty="0">
                <a:latin typeface="Arial" panose="020B0604020202020204" pitchFamily="34" charset="0"/>
                <a:cs typeface="Arial" panose="020B0604020202020204" pitchFamily="34" charset="0"/>
              </a:rPr>
              <a:t>factorizing the modulo, n</a:t>
            </a:r>
          </a:p>
          <a:p>
            <a:r>
              <a:rPr lang="en-US" sz="600" dirty="0">
                <a:latin typeface="Arial" panose="020B0604020202020204" pitchFamily="34" charset="0"/>
                <a:cs typeface="Arial" panose="020B0604020202020204" pitchFamily="34" charset="0"/>
              </a:rPr>
              <a:t>then calculate private key d, d•e≡1modɸ(n), as he knows </a:t>
            </a:r>
            <a:r>
              <a:rPr lang="en-US" sz="600" dirty="0" err="1">
                <a:latin typeface="Arial" panose="020B0604020202020204" pitchFamily="34" charset="0"/>
                <a:cs typeface="Arial" panose="020B0604020202020204" pitchFamily="34" charset="0"/>
              </a:rPr>
              <a:t>p,q</a:t>
            </a:r>
            <a:r>
              <a:rPr lang="en-US" sz="600" dirty="0">
                <a:latin typeface="Arial" panose="020B0604020202020204" pitchFamily="34" charset="0"/>
                <a:cs typeface="Arial" panose="020B0604020202020204" pitchFamily="34" charset="0"/>
              </a:rPr>
              <a:t> and </a:t>
            </a:r>
            <a:r>
              <a:rPr lang="en-US" sz="600" dirty="0" err="1">
                <a:latin typeface="Arial" panose="020B0604020202020204" pitchFamily="34" charset="0"/>
                <a:cs typeface="Arial" panose="020B0604020202020204" pitchFamily="34" charset="0"/>
              </a:rPr>
              <a:t>ɸ</a:t>
            </a:r>
            <a:r>
              <a:rPr lang="en-US" sz="600" dirty="0">
                <a:latin typeface="Arial" panose="020B0604020202020204" pitchFamily="34" charset="0"/>
                <a:cs typeface="Arial" panose="020B0604020202020204" pitchFamily="34" charset="0"/>
              </a:rPr>
              <a:t>(n)=(p-1)•(q-1), d≡e</a:t>
            </a:r>
            <a:r>
              <a:rPr lang="en-US" sz="600" baseline="30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modɸ(n).</a:t>
            </a:r>
          </a:p>
          <a:p>
            <a:r>
              <a:rPr lang="en-US" sz="600" b="1" dirty="0">
                <a:latin typeface="Arial" panose="020B0604020202020204" pitchFamily="34" charset="0"/>
                <a:cs typeface="Arial" panose="020B0604020202020204" pitchFamily="34" charset="0"/>
              </a:rPr>
              <a:t>factorizing n is hard if n&gt; 1024 bit</a:t>
            </a:r>
          </a:p>
          <a:p>
            <a:r>
              <a:rPr lang="en-US" sz="600" dirty="0">
                <a:highlight>
                  <a:srgbClr val="00FF00"/>
                </a:highlight>
                <a:latin typeface="Arial" panose="020B0604020202020204" pitchFamily="34" charset="0"/>
                <a:cs typeface="Arial" panose="020B0604020202020204" pitchFamily="34" charset="0"/>
              </a:rPr>
              <a:t>Side Channel attack:</a:t>
            </a:r>
            <a:r>
              <a:rPr lang="en-US" sz="600" dirty="0">
                <a:latin typeface="Arial" panose="020B0604020202020204" pitchFamily="34" charset="0"/>
                <a:cs typeface="Arial" panose="020B0604020202020204" pitchFamily="34" charset="0"/>
              </a:rPr>
              <a:t> exploit information about private key leaked through timing behavior or power consumption</a:t>
            </a:r>
          </a:p>
          <a:p>
            <a:r>
              <a:rPr lang="en-US" sz="600" dirty="0">
                <a:latin typeface="Arial" panose="020B0604020202020204" pitchFamily="34" charset="0"/>
                <a:cs typeface="Arial" panose="020B0604020202020204" pitchFamily="34" charset="0"/>
              </a:rPr>
              <a:t>prevented using dummy operations of power masking</a:t>
            </a:r>
          </a:p>
          <a:p>
            <a:r>
              <a:rPr lang="en-US" sz="600" dirty="0">
                <a:highlight>
                  <a:srgbClr val="FFFF00"/>
                </a:highlight>
                <a:latin typeface="Arial" panose="020B0604020202020204" pitchFamily="34" charset="0"/>
                <a:cs typeface="Arial" panose="020B0604020202020204" pitchFamily="34" charset="0"/>
              </a:rPr>
              <a:t>Digital Signatures:</a:t>
            </a:r>
          </a:p>
          <a:p>
            <a:r>
              <a:rPr lang="en-US" sz="600" dirty="0">
                <a:highlight>
                  <a:srgbClr val="00FF00"/>
                </a:highlight>
                <a:latin typeface="Arial" panose="020B0604020202020204" pitchFamily="34" charset="0"/>
                <a:cs typeface="Arial" panose="020B0604020202020204" pitchFamily="34" charset="0"/>
              </a:rPr>
              <a:t>Integrity: </a:t>
            </a:r>
            <a:r>
              <a:rPr lang="en-US" sz="600" dirty="0">
                <a:latin typeface="Arial" panose="020B0604020202020204" pitchFamily="34" charset="0"/>
                <a:cs typeface="Arial" panose="020B0604020202020204" pitchFamily="34" charset="0"/>
              </a:rPr>
              <a:t>Attacker unable to modify the message transmitted without detection.</a:t>
            </a:r>
          </a:p>
          <a:p>
            <a:r>
              <a:rPr lang="en-US" sz="600" dirty="0">
                <a:highlight>
                  <a:srgbClr val="00FF00"/>
                </a:highlight>
                <a:latin typeface="Arial" panose="020B0604020202020204" pitchFamily="34" charset="0"/>
                <a:cs typeface="Arial" panose="020B0604020202020204" pitchFamily="34" charset="0"/>
              </a:rPr>
              <a:t>Authenticity: </a:t>
            </a:r>
            <a:r>
              <a:rPr lang="en-US" sz="600" dirty="0">
                <a:latin typeface="Arial" panose="020B0604020202020204" pitchFamily="34" charset="0"/>
                <a:cs typeface="Arial" panose="020B0604020202020204" pitchFamily="34" charset="0"/>
              </a:rPr>
              <a:t>Message comes from legitimate source.</a:t>
            </a:r>
          </a:p>
          <a:p>
            <a:r>
              <a:rPr lang="en-US" sz="600" dirty="0">
                <a:highlight>
                  <a:srgbClr val="00FF00"/>
                </a:highlight>
                <a:latin typeface="Arial" panose="020B0604020202020204" pitchFamily="34" charset="0"/>
                <a:cs typeface="Arial" panose="020B0604020202020204" pitchFamily="34" charset="0"/>
              </a:rPr>
              <a:t>Non-repudiation: </a:t>
            </a:r>
            <a:r>
              <a:rPr lang="en-US" sz="600" dirty="0">
                <a:latin typeface="Arial" panose="020B0604020202020204" pitchFamily="34" charset="0"/>
                <a:cs typeface="Arial" panose="020B0604020202020204" pitchFamily="34" charset="0"/>
              </a:rPr>
              <a:t>sender provided with proof of delivery, receiver provided proof of sender’s identity, no part can deny sending/receiving the message</a:t>
            </a:r>
          </a:p>
          <a:p>
            <a:r>
              <a:rPr lang="en-US" sz="600" dirty="0">
                <a:highlight>
                  <a:srgbClr val="00FF00"/>
                </a:highlight>
                <a:latin typeface="Arial" panose="020B0604020202020204" pitchFamily="34" charset="0"/>
                <a:cs typeface="Arial" panose="020B0604020202020204" pitchFamily="34" charset="0"/>
              </a:rPr>
              <a:t>Message Authentication Certificate (MAC) </a:t>
            </a:r>
          </a:p>
          <a:p>
            <a:r>
              <a:rPr lang="en-US" sz="600" dirty="0">
                <a:latin typeface="Arial" panose="020B0604020202020204" pitchFamily="34" charset="0"/>
                <a:cs typeface="Arial" panose="020B0604020202020204" pitchFamily="34" charset="0"/>
              </a:rPr>
              <a:t>Provide integrity &amp; authenticity, </a:t>
            </a:r>
            <a:r>
              <a:rPr lang="en-US" sz="600" b="1" dirty="0">
                <a:latin typeface="Arial" panose="020B0604020202020204" pitchFamily="34" charset="0"/>
                <a:cs typeface="Arial" panose="020B0604020202020204" pitchFamily="34" charset="0"/>
              </a:rPr>
              <a:t>not</a:t>
            </a:r>
            <a:r>
              <a:rPr lang="en-US" sz="600" dirty="0">
                <a:latin typeface="Arial" panose="020B0604020202020204" pitchFamily="34" charset="0"/>
                <a:cs typeface="Arial" panose="020B0604020202020204" pitchFamily="34" charset="0"/>
              </a:rPr>
              <a:t> non-repudiation</a:t>
            </a:r>
          </a:p>
          <a:p>
            <a:r>
              <a:rPr lang="en-US" sz="600" dirty="0">
                <a:latin typeface="Arial" panose="020B0604020202020204" pitchFamily="34" charset="0"/>
                <a:cs typeface="Arial" panose="020B0604020202020204" pitchFamily="34" charset="0"/>
              </a:rPr>
              <a:t>(Recap) MAC uses shared secret key and hash function, compute authentication tag m, send m and x, receiver recomputes m’, check if m’==m.</a:t>
            </a:r>
          </a:p>
          <a:p>
            <a:r>
              <a:rPr lang="en-US" sz="600" dirty="0">
                <a:highlight>
                  <a:srgbClr val="00FF00"/>
                </a:highlight>
                <a:latin typeface="Arial" panose="020B0604020202020204" pitchFamily="34" charset="0"/>
                <a:cs typeface="Arial" panose="020B0604020202020204" pitchFamily="34" charset="0"/>
              </a:rPr>
              <a:t>RSA digital Signature protocol:</a:t>
            </a:r>
          </a:p>
          <a:p>
            <a:pPr marL="228600" indent="-228600">
              <a:buAutoNum type="arabicPeriod"/>
            </a:pPr>
            <a:r>
              <a:rPr lang="en-US" sz="600" dirty="0">
                <a:latin typeface="Arial" panose="020B0604020202020204" pitchFamily="34" charset="0"/>
                <a:cs typeface="Arial" panose="020B0604020202020204" pitchFamily="34" charset="0"/>
              </a:rPr>
              <a:t>Select RSA parameters, p, q</a:t>
            </a:r>
          </a:p>
          <a:p>
            <a:pPr marL="228600" indent="-228600">
              <a:buAutoNum type="arabicPeriod"/>
            </a:pPr>
            <a:r>
              <a:rPr lang="en-US" sz="600" dirty="0">
                <a:latin typeface="Arial" panose="020B0604020202020204" pitchFamily="34" charset="0"/>
                <a:cs typeface="Arial" panose="020B0604020202020204" pitchFamily="34" charset="0"/>
              </a:rPr>
              <a:t>Calculate n = </a:t>
            </a:r>
            <a:r>
              <a:rPr lang="en-US" sz="600" dirty="0" err="1">
                <a:latin typeface="Arial" panose="020B0604020202020204" pitchFamily="34" charset="0"/>
                <a:cs typeface="Arial" panose="020B0604020202020204" pitchFamily="34" charset="0"/>
              </a:rPr>
              <a:t>p•q</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ɸ</a:t>
            </a:r>
            <a:r>
              <a:rPr lang="en-US" sz="600" dirty="0">
                <a:latin typeface="Arial" panose="020B0604020202020204" pitchFamily="34" charset="0"/>
                <a:cs typeface="Arial" panose="020B0604020202020204" pitchFamily="34" charset="0"/>
              </a:rPr>
              <a:t>(n) = (p-1)•(q-1)</a:t>
            </a:r>
          </a:p>
          <a:p>
            <a:pPr marL="228600" indent="-228600">
              <a:buAutoNum type="arabicPeriod"/>
            </a:pPr>
            <a:r>
              <a:rPr lang="en-US" sz="600" dirty="0">
                <a:latin typeface="Arial" panose="020B0604020202020204" pitchFamily="34" charset="0"/>
                <a:cs typeface="Arial" panose="020B0604020202020204" pitchFamily="34" charset="0"/>
              </a:rPr>
              <a:t>Calculate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piv</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a:t>
            </a:r>
            <a:r>
              <a:rPr lang="en-US" sz="600" dirty="0">
                <a:latin typeface="Arial" panose="020B0604020202020204" pitchFamily="34" charset="0"/>
                <a:cs typeface="Arial" panose="020B0604020202020204" pitchFamily="34" charset="0"/>
              </a:rPr>
              <a:t> as per RSA, send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a:t>
            </a:r>
            <a:r>
              <a:rPr lang="en-US" sz="600" dirty="0">
                <a:latin typeface="Arial" panose="020B0604020202020204" pitchFamily="34" charset="0"/>
                <a:cs typeface="Arial" panose="020B0604020202020204" pitchFamily="34" charset="0"/>
              </a:rPr>
              <a:t> to receiver.</a:t>
            </a:r>
          </a:p>
          <a:p>
            <a:pPr marL="228600" indent="-228600">
              <a:buAutoNum type="arabicPeriod"/>
            </a:pPr>
            <a:r>
              <a:rPr lang="en-US" sz="600" dirty="0">
                <a:latin typeface="Arial" panose="020B0604020202020204" pitchFamily="34" charset="0"/>
                <a:cs typeface="Arial" panose="020B0604020202020204" pitchFamily="34" charset="0"/>
              </a:rPr>
              <a:t>Sender </a:t>
            </a:r>
            <a:r>
              <a:rPr lang="en-US" sz="600" dirty="0">
                <a:latin typeface="Arial" panose="020B0604020202020204" pitchFamily="34" charset="0"/>
                <a:cs typeface="Arial" panose="020B0604020202020204" pitchFamily="34" charset="0"/>
                <a:sym typeface="Wingdings" pitchFamily="2" charset="2"/>
              </a:rPr>
              <a:t> sign plaintext x, </a:t>
            </a:r>
            <a:r>
              <a:rPr lang="en-US" sz="600" dirty="0" err="1">
                <a:latin typeface="Arial" panose="020B0604020202020204" pitchFamily="34" charset="0"/>
                <a:cs typeface="Arial" panose="020B0604020202020204" pitchFamily="34" charset="0"/>
                <a:sym typeface="Wingdings" pitchFamily="2" charset="2"/>
              </a:rPr>
              <a:t>s≡x</a:t>
            </a:r>
            <a:r>
              <a:rPr lang="en-US" sz="600" baseline="30000" dirty="0" err="1">
                <a:latin typeface="Arial" panose="020B0604020202020204" pitchFamily="34" charset="0"/>
                <a:cs typeface="Arial" panose="020B0604020202020204" pitchFamily="34" charset="0"/>
                <a:sym typeface="Wingdings" pitchFamily="2" charset="2"/>
              </a:rPr>
              <a:t>d</a:t>
            </a:r>
            <a:r>
              <a:rPr lang="en-US" sz="600" dirty="0" err="1">
                <a:latin typeface="Arial" panose="020B0604020202020204" pitchFamily="34" charset="0"/>
                <a:cs typeface="Arial" panose="020B0604020202020204" pitchFamily="34" charset="0"/>
                <a:sym typeface="Wingdings" pitchFamily="2" charset="2"/>
              </a:rPr>
              <a:t>modn</a:t>
            </a:r>
            <a:r>
              <a:rPr lang="en-US" sz="600" dirty="0">
                <a:latin typeface="Arial" panose="020B0604020202020204" pitchFamily="34" charset="0"/>
                <a:cs typeface="Arial" panose="020B0604020202020204" pitchFamily="34" charset="0"/>
                <a:sym typeface="Wingdings" pitchFamily="2" charset="2"/>
              </a:rPr>
              <a:t>, send (x, s)</a:t>
            </a:r>
          </a:p>
          <a:p>
            <a:pPr marL="228600" indent="-228600">
              <a:buAutoNum type="arabicPeriod"/>
            </a:pPr>
            <a:r>
              <a:rPr lang="en-US" sz="600" dirty="0">
                <a:latin typeface="Arial" panose="020B0604020202020204" pitchFamily="34" charset="0"/>
                <a:cs typeface="Arial" panose="020B0604020202020204" pitchFamily="34" charset="0"/>
                <a:sym typeface="Wingdings" pitchFamily="2" charset="2"/>
              </a:rPr>
              <a:t>Receiver  use </a:t>
            </a:r>
            <a:r>
              <a:rPr lang="en-US" sz="600" dirty="0" err="1">
                <a:latin typeface="Arial" panose="020B0604020202020204" pitchFamily="34" charset="0"/>
                <a:cs typeface="Arial" panose="020B0604020202020204" pitchFamily="34" charset="0"/>
                <a:sym typeface="Wingdings" pitchFamily="2" charset="2"/>
              </a:rPr>
              <a:t>k</a:t>
            </a:r>
            <a:r>
              <a:rPr lang="en-US" sz="600" baseline="-25000" dirty="0" err="1">
                <a:latin typeface="Arial" panose="020B0604020202020204" pitchFamily="34" charset="0"/>
                <a:cs typeface="Arial" panose="020B0604020202020204" pitchFamily="34" charset="0"/>
                <a:sym typeface="Wingdings" pitchFamily="2" charset="2"/>
              </a:rPr>
              <a:t>pub</a:t>
            </a:r>
            <a:r>
              <a:rPr lang="en-US" sz="600" dirty="0">
                <a:latin typeface="Arial" panose="020B0604020202020204" pitchFamily="34" charset="0"/>
                <a:cs typeface="Arial" panose="020B0604020202020204" pitchFamily="34" charset="0"/>
                <a:sym typeface="Wingdings" pitchFamily="2" charset="2"/>
              </a:rPr>
              <a:t> to encrypt s, x’≡</a:t>
            </a:r>
            <a:r>
              <a:rPr lang="en-US" sz="600" dirty="0" err="1">
                <a:latin typeface="Arial" panose="020B0604020202020204" pitchFamily="34" charset="0"/>
                <a:cs typeface="Arial" panose="020B0604020202020204" pitchFamily="34" charset="0"/>
                <a:sym typeface="Wingdings" pitchFamily="2" charset="2"/>
              </a:rPr>
              <a:t>s</a:t>
            </a:r>
            <a:r>
              <a:rPr lang="en-US" sz="600" baseline="30000" dirty="0" err="1">
                <a:latin typeface="Arial" panose="020B0604020202020204" pitchFamily="34" charset="0"/>
                <a:cs typeface="Arial" panose="020B0604020202020204" pitchFamily="34" charset="0"/>
                <a:sym typeface="Wingdings" pitchFamily="2" charset="2"/>
              </a:rPr>
              <a:t>e</a:t>
            </a:r>
            <a:r>
              <a:rPr lang="en-US" sz="600" dirty="0" err="1">
                <a:latin typeface="Arial" panose="020B0604020202020204" pitchFamily="34" charset="0"/>
                <a:cs typeface="Arial" panose="020B0604020202020204" pitchFamily="34" charset="0"/>
                <a:sym typeface="Wingdings" pitchFamily="2" charset="2"/>
              </a:rPr>
              <a:t>modn</a:t>
            </a:r>
            <a:r>
              <a:rPr lang="en-US" sz="600" dirty="0">
                <a:latin typeface="Arial" panose="020B0604020202020204" pitchFamily="34" charset="0"/>
                <a:cs typeface="Arial" panose="020B0604020202020204" pitchFamily="34" charset="0"/>
                <a:sym typeface="Wingdings" pitchFamily="2" charset="2"/>
              </a:rPr>
              <a:t>, check x’≡</a:t>
            </a:r>
            <a:r>
              <a:rPr lang="en-US" sz="600" dirty="0" err="1">
                <a:latin typeface="Arial" panose="020B0604020202020204" pitchFamily="34" charset="0"/>
                <a:cs typeface="Arial" panose="020B0604020202020204" pitchFamily="34" charset="0"/>
                <a:sym typeface="Wingdings" pitchFamily="2" charset="2"/>
              </a:rPr>
              <a:t>xmodn</a:t>
            </a:r>
            <a:endParaRPr lang="en-US" sz="600" dirty="0">
              <a:latin typeface="Arial" panose="020B0604020202020204" pitchFamily="34" charset="0"/>
              <a:cs typeface="Arial" panose="020B0604020202020204" pitchFamily="34" charset="0"/>
              <a:sym typeface="Wingdings" pitchFamily="2" charset="2"/>
            </a:endParaRPr>
          </a:p>
        </p:txBody>
      </p:sp>
      <p:sp>
        <p:nvSpPr>
          <p:cNvPr id="24" name="Rectangle 23">
            <a:extLst>
              <a:ext uri="{FF2B5EF4-FFF2-40B4-BE49-F238E27FC236}">
                <a16:creationId xmlns:a16="http://schemas.microsoft.com/office/drawing/2014/main" id="{03BAB2F8-AC37-0188-3922-7EDDE4FB3F88}"/>
              </a:ext>
            </a:extLst>
          </p:cNvPr>
          <p:cNvSpPr/>
          <p:nvPr/>
        </p:nvSpPr>
        <p:spPr>
          <a:xfrm>
            <a:off x="7389106" y="1"/>
            <a:ext cx="2516893" cy="1897258"/>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BDC3FEB-570D-78B4-14E2-71599B5FB3C3}"/>
              </a:ext>
            </a:extLst>
          </p:cNvPr>
          <p:cNvSpPr txBox="1"/>
          <p:nvPr/>
        </p:nvSpPr>
        <p:spPr>
          <a:xfrm>
            <a:off x="7312910" y="0"/>
            <a:ext cx="2681922" cy="2769989"/>
          </a:xfrm>
          <a:prstGeom prst="rect">
            <a:avLst/>
          </a:prstGeom>
          <a:noFill/>
        </p:spPr>
        <p:txBody>
          <a:bodyPr wrap="square" rtlCol="0">
            <a:spAutoFit/>
          </a:bodyPr>
          <a:lstStyle/>
          <a:p>
            <a:r>
              <a:rPr lang="en-US" sz="600" dirty="0">
                <a:highlight>
                  <a:srgbClr val="00FF00"/>
                </a:highlight>
                <a:latin typeface="Arial" panose="020B0604020202020204" pitchFamily="34" charset="0"/>
                <a:cs typeface="Arial" panose="020B0604020202020204" pitchFamily="34" charset="0"/>
              </a:rPr>
              <a:t>RSA digital Signature protocol:</a:t>
            </a:r>
          </a:p>
          <a:p>
            <a:pPr marL="228600" indent="-228600">
              <a:buAutoNum type="arabicPeriod"/>
            </a:pPr>
            <a:r>
              <a:rPr lang="en-US" sz="600" dirty="0">
                <a:latin typeface="Arial" panose="020B0604020202020204" pitchFamily="34" charset="0"/>
                <a:cs typeface="Arial" panose="020B0604020202020204" pitchFamily="34" charset="0"/>
              </a:rPr>
              <a:t>Select RSA parameters, p, q, calculate n = </a:t>
            </a:r>
            <a:r>
              <a:rPr lang="en-US" sz="600" dirty="0" err="1">
                <a:latin typeface="Arial" panose="020B0604020202020204" pitchFamily="34" charset="0"/>
                <a:cs typeface="Arial" panose="020B0604020202020204" pitchFamily="34" charset="0"/>
              </a:rPr>
              <a:t>p•q</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ɸ</a:t>
            </a:r>
            <a:r>
              <a:rPr lang="en-US" sz="600" dirty="0">
                <a:latin typeface="Arial" panose="020B0604020202020204" pitchFamily="34" charset="0"/>
                <a:cs typeface="Arial" panose="020B0604020202020204" pitchFamily="34" charset="0"/>
              </a:rPr>
              <a:t>(n) = (p-1)•(q-1)</a:t>
            </a:r>
          </a:p>
          <a:p>
            <a:pPr marL="228600" indent="-228600">
              <a:buAutoNum type="arabicPeriod"/>
            </a:pPr>
            <a:r>
              <a:rPr lang="en-US" sz="600" dirty="0">
                <a:latin typeface="Arial" panose="020B0604020202020204" pitchFamily="34" charset="0"/>
                <a:cs typeface="Arial" panose="020B0604020202020204" pitchFamily="34" charset="0"/>
              </a:rPr>
              <a:t>Calculate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piv</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a:t>
            </a:r>
            <a:r>
              <a:rPr lang="en-US" sz="600" dirty="0">
                <a:latin typeface="Arial" panose="020B0604020202020204" pitchFamily="34" charset="0"/>
                <a:cs typeface="Arial" panose="020B0604020202020204" pitchFamily="34" charset="0"/>
              </a:rPr>
              <a:t> as per RSA, send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a:t>
            </a:r>
            <a:r>
              <a:rPr lang="en-US" sz="600" dirty="0">
                <a:latin typeface="Arial" panose="020B0604020202020204" pitchFamily="34" charset="0"/>
                <a:cs typeface="Arial" panose="020B0604020202020204" pitchFamily="34" charset="0"/>
              </a:rPr>
              <a:t> to receiver.</a:t>
            </a:r>
          </a:p>
          <a:p>
            <a:pPr marL="228600" indent="-228600">
              <a:buAutoNum type="arabicPeriod"/>
            </a:pPr>
            <a:r>
              <a:rPr lang="en-US" sz="600" dirty="0">
                <a:latin typeface="Arial" panose="020B0604020202020204" pitchFamily="34" charset="0"/>
                <a:cs typeface="Arial" panose="020B0604020202020204" pitchFamily="34" charset="0"/>
              </a:rPr>
              <a:t>Sender </a:t>
            </a:r>
            <a:r>
              <a:rPr lang="en-US" sz="600" dirty="0">
                <a:latin typeface="Arial" panose="020B0604020202020204" pitchFamily="34" charset="0"/>
                <a:cs typeface="Arial" panose="020B0604020202020204" pitchFamily="34" charset="0"/>
                <a:sym typeface="Wingdings" pitchFamily="2" charset="2"/>
              </a:rPr>
              <a:t> sign plaintext x, </a:t>
            </a:r>
            <a:r>
              <a:rPr lang="en-US" sz="600" dirty="0" err="1">
                <a:latin typeface="Arial" panose="020B0604020202020204" pitchFamily="34" charset="0"/>
                <a:cs typeface="Arial" panose="020B0604020202020204" pitchFamily="34" charset="0"/>
                <a:sym typeface="Wingdings" pitchFamily="2" charset="2"/>
              </a:rPr>
              <a:t>S≡x</a:t>
            </a:r>
            <a:r>
              <a:rPr lang="en-US" sz="600" baseline="30000" dirty="0" err="1">
                <a:latin typeface="Arial" panose="020B0604020202020204" pitchFamily="34" charset="0"/>
                <a:cs typeface="Arial" panose="020B0604020202020204" pitchFamily="34" charset="0"/>
                <a:sym typeface="Wingdings" pitchFamily="2" charset="2"/>
              </a:rPr>
              <a:t>d</a:t>
            </a:r>
            <a:r>
              <a:rPr lang="en-US" sz="600" dirty="0" err="1">
                <a:latin typeface="Arial" panose="020B0604020202020204" pitchFamily="34" charset="0"/>
                <a:cs typeface="Arial" panose="020B0604020202020204" pitchFamily="34" charset="0"/>
                <a:sym typeface="Wingdings" pitchFamily="2" charset="2"/>
              </a:rPr>
              <a:t>modn</a:t>
            </a:r>
            <a:r>
              <a:rPr lang="en-US" sz="600" dirty="0">
                <a:latin typeface="Arial" panose="020B0604020202020204" pitchFamily="34" charset="0"/>
                <a:cs typeface="Arial" panose="020B0604020202020204" pitchFamily="34" charset="0"/>
                <a:sym typeface="Wingdings" pitchFamily="2" charset="2"/>
              </a:rPr>
              <a:t>, send x and S to receiver</a:t>
            </a:r>
          </a:p>
          <a:p>
            <a:pPr marL="228600" indent="-228600">
              <a:buAutoNum type="arabicPeriod"/>
            </a:pPr>
            <a:r>
              <a:rPr lang="en-US" sz="600" dirty="0">
                <a:latin typeface="Arial" panose="020B0604020202020204" pitchFamily="34" charset="0"/>
                <a:cs typeface="Arial" panose="020B0604020202020204" pitchFamily="34" charset="0"/>
                <a:sym typeface="Wingdings" pitchFamily="2" charset="2"/>
              </a:rPr>
              <a:t>Receiver  use </a:t>
            </a:r>
            <a:r>
              <a:rPr lang="en-US" sz="600" dirty="0" err="1">
                <a:latin typeface="Arial" panose="020B0604020202020204" pitchFamily="34" charset="0"/>
                <a:cs typeface="Arial" panose="020B0604020202020204" pitchFamily="34" charset="0"/>
                <a:sym typeface="Wingdings" pitchFamily="2" charset="2"/>
              </a:rPr>
              <a:t>k</a:t>
            </a:r>
            <a:r>
              <a:rPr lang="en-US" sz="600" baseline="-25000" dirty="0" err="1">
                <a:latin typeface="Arial" panose="020B0604020202020204" pitchFamily="34" charset="0"/>
                <a:cs typeface="Arial" panose="020B0604020202020204" pitchFamily="34" charset="0"/>
                <a:sym typeface="Wingdings" pitchFamily="2" charset="2"/>
              </a:rPr>
              <a:t>pub</a:t>
            </a:r>
            <a:r>
              <a:rPr lang="en-US" sz="600" dirty="0">
                <a:latin typeface="Arial" panose="020B0604020202020204" pitchFamily="34" charset="0"/>
                <a:cs typeface="Arial" panose="020B0604020202020204" pitchFamily="34" charset="0"/>
                <a:sym typeface="Wingdings" pitchFamily="2" charset="2"/>
              </a:rPr>
              <a:t> to encrypt s, x’≡</a:t>
            </a:r>
            <a:r>
              <a:rPr lang="en-US" sz="600" dirty="0" err="1">
                <a:latin typeface="Arial" panose="020B0604020202020204" pitchFamily="34" charset="0"/>
                <a:cs typeface="Arial" panose="020B0604020202020204" pitchFamily="34" charset="0"/>
                <a:sym typeface="Wingdings" pitchFamily="2" charset="2"/>
              </a:rPr>
              <a:t>s</a:t>
            </a:r>
            <a:r>
              <a:rPr lang="en-US" sz="600" baseline="30000" dirty="0" err="1">
                <a:latin typeface="Arial" panose="020B0604020202020204" pitchFamily="34" charset="0"/>
                <a:cs typeface="Arial" panose="020B0604020202020204" pitchFamily="34" charset="0"/>
                <a:sym typeface="Wingdings" pitchFamily="2" charset="2"/>
              </a:rPr>
              <a:t>e</a:t>
            </a:r>
            <a:r>
              <a:rPr lang="en-US" sz="600" dirty="0" err="1">
                <a:latin typeface="Arial" panose="020B0604020202020204" pitchFamily="34" charset="0"/>
                <a:cs typeface="Arial" panose="020B0604020202020204" pitchFamily="34" charset="0"/>
                <a:sym typeface="Wingdings" pitchFamily="2" charset="2"/>
              </a:rPr>
              <a:t>modn</a:t>
            </a:r>
            <a:r>
              <a:rPr lang="en-US" sz="600" dirty="0">
                <a:latin typeface="Arial" panose="020B0604020202020204" pitchFamily="34" charset="0"/>
                <a:cs typeface="Arial" panose="020B0604020202020204" pitchFamily="34" charset="0"/>
                <a:sym typeface="Wingdings" pitchFamily="2" charset="2"/>
              </a:rPr>
              <a:t>, check x’≡</a:t>
            </a:r>
            <a:r>
              <a:rPr lang="en-US" sz="600" dirty="0" err="1">
                <a:latin typeface="Arial" panose="020B0604020202020204" pitchFamily="34" charset="0"/>
                <a:cs typeface="Arial" panose="020B0604020202020204" pitchFamily="34" charset="0"/>
                <a:sym typeface="Wingdings" pitchFamily="2" charset="2"/>
              </a:rPr>
              <a:t>xmodn</a:t>
            </a:r>
            <a:r>
              <a:rPr lang="en-US" sz="600" dirty="0">
                <a:latin typeface="Arial" panose="020B0604020202020204" pitchFamily="34" charset="0"/>
                <a:cs typeface="Arial" panose="020B0604020202020204" pitchFamily="34" charset="0"/>
                <a:sym typeface="Wingdings" pitchFamily="2" charset="2"/>
              </a:rPr>
              <a:t>=x</a:t>
            </a:r>
          </a:p>
          <a:p>
            <a:r>
              <a:rPr lang="en-US" sz="600" dirty="0">
                <a:latin typeface="Arial" panose="020B0604020202020204" pitchFamily="34" charset="0"/>
                <a:cs typeface="Arial" panose="020B0604020202020204" pitchFamily="34" charset="0"/>
                <a:sym typeface="Wingdings" pitchFamily="2" charset="2"/>
              </a:rPr>
              <a:t>Proof of correctness: </a:t>
            </a:r>
            <a:r>
              <a:rPr lang="en-US" sz="600" dirty="0" err="1">
                <a:latin typeface="Arial" panose="020B0604020202020204" pitchFamily="34" charset="0"/>
                <a:cs typeface="Arial" panose="020B0604020202020204" pitchFamily="34" charset="0"/>
                <a:sym typeface="Wingdings" pitchFamily="2" charset="2"/>
              </a:rPr>
              <a:t>x’≡s</a:t>
            </a:r>
            <a:r>
              <a:rPr lang="en-US" sz="600" baseline="30000" dirty="0" err="1">
                <a:latin typeface="Arial" panose="020B0604020202020204" pitchFamily="34" charset="0"/>
                <a:cs typeface="Arial" panose="020B0604020202020204" pitchFamily="34" charset="0"/>
                <a:sym typeface="Wingdings" pitchFamily="2" charset="2"/>
              </a:rPr>
              <a:t>e</a:t>
            </a:r>
            <a:r>
              <a:rPr lang="en-US" sz="600" dirty="0">
                <a:latin typeface="Arial" panose="020B0604020202020204" pitchFamily="34" charset="0"/>
                <a:cs typeface="Arial" panose="020B0604020202020204" pitchFamily="34" charset="0"/>
                <a:sym typeface="Wingdings" pitchFamily="2" charset="2"/>
              </a:rPr>
              <a:t>≡(x</a:t>
            </a:r>
            <a:r>
              <a:rPr lang="en-US" sz="600" baseline="30000" dirty="0">
                <a:latin typeface="Arial" panose="020B0604020202020204" pitchFamily="34" charset="0"/>
                <a:cs typeface="Arial" panose="020B0604020202020204" pitchFamily="34" charset="0"/>
                <a:sym typeface="Wingdings" pitchFamily="2" charset="2"/>
              </a:rPr>
              <a:t>d</a:t>
            </a:r>
            <a:r>
              <a:rPr lang="en-US" sz="600" dirty="0">
                <a:latin typeface="Arial" panose="020B0604020202020204" pitchFamily="34" charset="0"/>
                <a:cs typeface="Arial" panose="020B0604020202020204" pitchFamily="34" charset="0"/>
                <a:sym typeface="Wingdings" pitchFamily="2" charset="2"/>
              </a:rPr>
              <a:t>)</a:t>
            </a:r>
            <a:r>
              <a:rPr lang="en-US" sz="600" baseline="30000" dirty="0" err="1">
                <a:latin typeface="Arial" panose="020B0604020202020204" pitchFamily="34" charset="0"/>
                <a:cs typeface="Arial" panose="020B0604020202020204" pitchFamily="34" charset="0"/>
                <a:sym typeface="Wingdings" pitchFamily="2" charset="2"/>
              </a:rPr>
              <a:t>e</a:t>
            </a:r>
            <a:r>
              <a:rPr lang="en-US" sz="600" dirty="0" err="1">
                <a:latin typeface="Arial" panose="020B0604020202020204" pitchFamily="34" charset="0"/>
                <a:cs typeface="Arial" panose="020B0604020202020204" pitchFamily="34" charset="0"/>
                <a:sym typeface="Wingdings" pitchFamily="2" charset="2"/>
              </a:rPr>
              <a:t>≡xmodn</a:t>
            </a:r>
            <a:endParaRPr lang="en-US" sz="600" dirty="0">
              <a:latin typeface="Arial" panose="020B0604020202020204" pitchFamily="34" charset="0"/>
              <a:cs typeface="Arial" panose="020B0604020202020204" pitchFamily="34" charset="0"/>
              <a:sym typeface="Wingdings" pitchFamily="2" charset="2"/>
            </a:endParaRPr>
          </a:p>
          <a:p>
            <a:r>
              <a:rPr lang="en-US" sz="600" dirty="0">
                <a:latin typeface="Arial" panose="020B0604020202020204" pitchFamily="34" charset="0"/>
                <a:cs typeface="Arial" panose="020B0604020202020204" pitchFamily="34" charset="0"/>
                <a:sym typeface="Wingdings" pitchFamily="2" charset="2"/>
              </a:rPr>
              <a:t>n usually 1024 to 3072 bits. use sq and </a:t>
            </a:r>
            <a:r>
              <a:rPr lang="en-US" sz="600" dirty="0" err="1">
                <a:latin typeface="Arial" panose="020B0604020202020204" pitchFamily="34" charset="0"/>
                <a:cs typeface="Arial" panose="020B0604020202020204" pitchFamily="34" charset="0"/>
                <a:sym typeface="Wingdings" pitchFamily="2" charset="2"/>
              </a:rPr>
              <a:t>mul</a:t>
            </a:r>
            <a:r>
              <a:rPr lang="en-US" sz="600" dirty="0">
                <a:latin typeface="Arial" panose="020B0604020202020204" pitchFamily="34" charset="0"/>
                <a:cs typeface="Arial" panose="020B0604020202020204" pitchFamily="34" charset="0"/>
                <a:sym typeface="Wingdings" pitchFamily="2" charset="2"/>
              </a:rPr>
              <a:t> for mod exponentiation.</a:t>
            </a:r>
          </a:p>
          <a:p>
            <a:r>
              <a:rPr lang="en-US" sz="600" dirty="0">
                <a:latin typeface="Arial" panose="020B0604020202020204" pitchFamily="34" charset="0"/>
                <a:cs typeface="Arial" panose="020B0604020202020204" pitchFamily="34" charset="0"/>
                <a:sym typeface="Wingdings" pitchFamily="2" charset="2"/>
              </a:rPr>
              <a:t>use short </a:t>
            </a:r>
            <a:r>
              <a:rPr lang="en-US" sz="600" dirty="0" err="1">
                <a:latin typeface="Arial" panose="020B0604020202020204" pitchFamily="34" charset="0"/>
                <a:cs typeface="Arial" panose="020B0604020202020204" pitchFamily="34" charset="0"/>
                <a:sym typeface="Wingdings" pitchFamily="2" charset="2"/>
              </a:rPr>
              <a:t>k</a:t>
            </a:r>
            <a:r>
              <a:rPr lang="en-US" sz="600" baseline="-25000" dirty="0" err="1">
                <a:latin typeface="Arial" panose="020B0604020202020204" pitchFamily="34" charset="0"/>
                <a:cs typeface="Arial" panose="020B0604020202020204" pitchFamily="34" charset="0"/>
                <a:sym typeface="Wingdings" pitchFamily="2" charset="2"/>
              </a:rPr>
              <a:t>pub</a:t>
            </a:r>
            <a:r>
              <a:rPr lang="en-US" sz="600" dirty="0">
                <a:latin typeface="Arial" panose="020B0604020202020204" pitchFamily="34" charset="0"/>
                <a:cs typeface="Arial" panose="020B0604020202020204" pitchFamily="34" charset="0"/>
                <a:sym typeface="Wingdings" pitchFamily="2" charset="2"/>
              </a:rPr>
              <a:t> to make signature verification fast, as x is signed once, but verified many times.</a:t>
            </a:r>
          </a:p>
          <a:p>
            <a:r>
              <a:rPr lang="en-US" sz="600" dirty="0">
                <a:highlight>
                  <a:srgbClr val="FFFF00"/>
                </a:highlight>
                <a:latin typeface="Arial" panose="020B0604020202020204" pitchFamily="34" charset="0"/>
                <a:cs typeface="Arial" panose="020B0604020202020204" pitchFamily="34" charset="0"/>
                <a:sym typeface="Wingdings" pitchFamily="2" charset="2"/>
              </a:rPr>
              <a:t>Attacking RSA signature: </a:t>
            </a:r>
          </a:p>
          <a:p>
            <a:r>
              <a:rPr lang="en-US" sz="600" dirty="0">
                <a:highlight>
                  <a:srgbClr val="00FF00"/>
                </a:highlight>
                <a:latin typeface="Arial" panose="020B0604020202020204" pitchFamily="34" charset="0"/>
                <a:cs typeface="Arial" panose="020B0604020202020204" pitchFamily="34" charset="0"/>
                <a:sym typeface="Wingdings" pitchFamily="2" charset="2"/>
              </a:rPr>
              <a:t>Mathematical attack: </a:t>
            </a:r>
            <a:r>
              <a:rPr lang="en-US" sz="600" dirty="0">
                <a:latin typeface="Arial" panose="020B0604020202020204" pitchFamily="34" charset="0"/>
                <a:cs typeface="Arial" panose="020B0604020202020204" pitchFamily="34" charset="0"/>
                <a:sym typeface="Wingdings" pitchFamily="2" charset="2"/>
              </a:rPr>
              <a:t>factorizing mod n, defeat by make n&gt;1024 bits</a:t>
            </a:r>
          </a:p>
          <a:p>
            <a:r>
              <a:rPr lang="en-US" sz="600" dirty="0">
                <a:highlight>
                  <a:srgbClr val="00FF00"/>
                </a:highlight>
                <a:latin typeface="Arial" panose="020B0604020202020204" pitchFamily="34" charset="0"/>
                <a:cs typeface="Arial" panose="020B0604020202020204" pitchFamily="34" charset="0"/>
                <a:sym typeface="Wingdings" pitchFamily="2" charset="2"/>
              </a:rPr>
              <a:t>Existential forgery attack:</a:t>
            </a:r>
          </a:p>
          <a:p>
            <a:pPr marL="228600" indent="-228600">
              <a:buAutoNum type="arabicPeriod"/>
            </a:pPr>
            <a:r>
              <a:rPr lang="en-US" sz="600" dirty="0">
                <a:latin typeface="Arial" panose="020B0604020202020204" pitchFamily="34" charset="0"/>
                <a:cs typeface="Arial" panose="020B0604020202020204" pitchFamily="34" charset="0"/>
                <a:sym typeface="Wingdings" pitchFamily="2" charset="2"/>
              </a:rPr>
              <a:t>Attacker knows modulus (n) and pub exponent e in </a:t>
            </a:r>
            <a:r>
              <a:rPr lang="en-US" sz="600" dirty="0" err="1">
                <a:latin typeface="Arial" panose="020B0604020202020204" pitchFamily="34" charset="0"/>
                <a:cs typeface="Arial" panose="020B0604020202020204" pitchFamily="34" charset="0"/>
                <a:sym typeface="Wingdings" pitchFamily="2" charset="2"/>
              </a:rPr>
              <a:t>k</a:t>
            </a:r>
            <a:r>
              <a:rPr lang="en-US" sz="600" baseline="-25000" dirty="0" err="1">
                <a:latin typeface="Arial" panose="020B0604020202020204" pitchFamily="34" charset="0"/>
                <a:cs typeface="Arial" panose="020B0604020202020204" pitchFamily="34" charset="0"/>
                <a:sym typeface="Wingdings" pitchFamily="2" charset="2"/>
              </a:rPr>
              <a:t>pub</a:t>
            </a:r>
            <a:endParaRPr lang="en-US" sz="600" baseline="-25000" dirty="0">
              <a:latin typeface="Arial" panose="020B0604020202020204" pitchFamily="34" charset="0"/>
              <a:cs typeface="Arial" panose="020B0604020202020204" pitchFamily="34" charset="0"/>
              <a:sym typeface="Wingdings" pitchFamily="2" charset="2"/>
            </a:endParaRPr>
          </a:p>
          <a:p>
            <a:pPr marL="228600" indent="-228600">
              <a:buAutoNum type="arabicPeriod"/>
            </a:pPr>
            <a:r>
              <a:rPr lang="en-US" sz="600" dirty="0">
                <a:latin typeface="Arial" panose="020B0604020202020204" pitchFamily="34" charset="0"/>
                <a:cs typeface="Arial" panose="020B0604020202020204" pitchFamily="34" charset="0"/>
                <a:sym typeface="Wingdings" pitchFamily="2" charset="2"/>
              </a:rPr>
              <a:t>Attacker choose some signature s, computes message </a:t>
            </a:r>
            <a:r>
              <a:rPr lang="en-US" sz="600" dirty="0" err="1">
                <a:latin typeface="Arial" panose="020B0604020202020204" pitchFamily="34" charset="0"/>
                <a:cs typeface="Arial" panose="020B0604020202020204" pitchFamily="34" charset="0"/>
                <a:sym typeface="Wingdings" pitchFamily="2" charset="2"/>
              </a:rPr>
              <a:t>x≡s</a:t>
            </a:r>
            <a:r>
              <a:rPr lang="en-US" sz="600" baseline="30000" dirty="0" err="1">
                <a:latin typeface="Arial" panose="020B0604020202020204" pitchFamily="34" charset="0"/>
                <a:cs typeface="Arial" panose="020B0604020202020204" pitchFamily="34" charset="0"/>
                <a:sym typeface="Wingdings" pitchFamily="2" charset="2"/>
              </a:rPr>
              <a:t>e</a:t>
            </a:r>
            <a:r>
              <a:rPr lang="en-US" sz="600" dirty="0" err="1">
                <a:latin typeface="Arial" panose="020B0604020202020204" pitchFamily="34" charset="0"/>
                <a:cs typeface="Arial" panose="020B0604020202020204" pitchFamily="34" charset="0"/>
                <a:sym typeface="Wingdings" pitchFamily="2" charset="2"/>
              </a:rPr>
              <a:t>modn</a:t>
            </a:r>
            <a:endParaRPr lang="en-US" sz="600" dirty="0">
              <a:latin typeface="Arial" panose="020B0604020202020204" pitchFamily="34" charset="0"/>
              <a:cs typeface="Arial" panose="020B0604020202020204" pitchFamily="34" charset="0"/>
              <a:sym typeface="Wingdings" pitchFamily="2" charset="2"/>
            </a:endParaRPr>
          </a:p>
          <a:p>
            <a:pPr marL="228600" indent="-228600">
              <a:buAutoNum type="arabicPeriod"/>
            </a:pPr>
            <a:r>
              <a:rPr lang="en-US" sz="600" dirty="0">
                <a:latin typeface="Arial" panose="020B0604020202020204" pitchFamily="34" charset="0"/>
                <a:cs typeface="Arial" panose="020B0604020202020204" pitchFamily="34" charset="0"/>
                <a:sym typeface="Wingdings" pitchFamily="2" charset="2"/>
              </a:rPr>
              <a:t>Attacker sends this fake x and s to receiver</a:t>
            </a:r>
          </a:p>
          <a:p>
            <a:pPr marL="228600" indent="-228600">
              <a:buAutoNum type="arabicPeriod"/>
            </a:pPr>
            <a:r>
              <a:rPr lang="en-US" sz="600" dirty="0">
                <a:latin typeface="Arial" panose="020B0604020202020204" pitchFamily="34" charset="0"/>
                <a:cs typeface="Arial" panose="020B0604020202020204" pitchFamily="34" charset="0"/>
                <a:sym typeface="Wingdings" pitchFamily="2" charset="2"/>
              </a:rPr>
              <a:t>Receiver verify signature is valid</a:t>
            </a:r>
          </a:p>
          <a:p>
            <a:r>
              <a:rPr lang="en-US" sz="600" dirty="0">
                <a:latin typeface="Arial" panose="020B0604020202020204" pitchFamily="34" charset="0"/>
                <a:cs typeface="Arial" panose="020B0604020202020204" pitchFamily="34" charset="0"/>
                <a:sym typeface="Wingdings" pitchFamily="2" charset="2"/>
              </a:rPr>
              <a:t>Content of x </a:t>
            </a:r>
            <a:r>
              <a:rPr lang="en-US" sz="600" b="1" dirty="0">
                <a:latin typeface="Arial" panose="020B0604020202020204" pitchFamily="34" charset="0"/>
                <a:cs typeface="Arial" panose="020B0604020202020204" pitchFamily="34" charset="0"/>
                <a:sym typeface="Wingdings" pitchFamily="2" charset="2"/>
              </a:rPr>
              <a:t>can’t</a:t>
            </a:r>
            <a:r>
              <a:rPr lang="en-US" sz="600" dirty="0">
                <a:latin typeface="Arial" panose="020B0604020202020204" pitchFamily="34" charset="0"/>
                <a:cs typeface="Arial" panose="020B0604020202020204" pitchFamily="34" charset="0"/>
                <a:sym typeface="Wingdings" pitchFamily="2" charset="2"/>
              </a:rPr>
              <a:t> be controlled, prevent attack by only allowing certain valid formats for x. </a:t>
            </a:r>
            <a:r>
              <a:rPr lang="en-US" sz="600" dirty="0" err="1">
                <a:latin typeface="Arial" panose="020B0604020202020204" pitchFamily="34" charset="0"/>
                <a:cs typeface="Arial" panose="020B0604020202020204" pitchFamily="34" charset="0"/>
                <a:sym typeface="Wingdings" pitchFamily="2" charset="2"/>
              </a:rPr>
              <a:t>e.g</a:t>
            </a:r>
            <a:r>
              <a:rPr lang="en-US" sz="600" dirty="0">
                <a:latin typeface="Arial" panose="020B0604020202020204" pitchFamily="34" charset="0"/>
                <a:cs typeface="Arial" panose="020B0604020202020204" pitchFamily="34" charset="0"/>
                <a:sym typeface="Wingdings" pitchFamily="2" charset="2"/>
              </a:rPr>
              <a:t> pad 64 trailing ‘1’ bits.</a:t>
            </a:r>
          </a:p>
          <a:p>
            <a:r>
              <a:rPr lang="en-US" sz="600" dirty="0">
                <a:latin typeface="Arial" panose="020B0604020202020204" pitchFamily="34" charset="0"/>
                <a:cs typeface="Arial" panose="020B0604020202020204" pitchFamily="34" charset="0"/>
                <a:sym typeface="Wingdings" pitchFamily="2" charset="2"/>
              </a:rPr>
              <a:t>Prevented by </a:t>
            </a:r>
            <a:r>
              <a:rPr lang="en-US" sz="600" b="1" dirty="0">
                <a:latin typeface="Arial" panose="020B0604020202020204" pitchFamily="34" charset="0"/>
                <a:cs typeface="Arial" panose="020B0604020202020204" pitchFamily="34" charset="0"/>
                <a:sym typeface="Wingdings" pitchFamily="2" charset="2"/>
              </a:rPr>
              <a:t>hashing </a:t>
            </a:r>
            <a:r>
              <a:rPr lang="en-US" sz="600" dirty="0">
                <a:latin typeface="Arial" panose="020B0604020202020204" pitchFamily="34" charset="0"/>
                <a:cs typeface="Arial" panose="020B0604020202020204" pitchFamily="34" charset="0"/>
                <a:sym typeface="Wingdings" pitchFamily="2" charset="2"/>
              </a:rPr>
              <a:t>the message, then </a:t>
            </a:r>
            <a:r>
              <a:rPr lang="en-US" sz="600" b="1" dirty="0">
                <a:latin typeface="Arial" panose="020B0604020202020204" pitchFamily="34" charset="0"/>
                <a:cs typeface="Arial" panose="020B0604020202020204" pitchFamily="34" charset="0"/>
                <a:sym typeface="Wingdings" pitchFamily="2" charset="2"/>
              </a:rPr>
              <a:t>signing the hash </a:t>
            </a:r>
            <a:r>
              <a:rPr lang="en-US" sz="600" dirty="0">
                <a:latin typeface="Arial" panose="020B0604020202020204" pitchFamily="34" charset="0"/>
                <a:cs typeface="Arial" panose="020B0604020202020204" pitchFamily="34" charset="0"/>
                <a:sym typeface="Wingdings" pitchFamily="2" charset="2"/>
              </a:rPr>
              <a:t>instead of the message. </a:t>
            </a:r>
            <a:r>
              <a:rPr lang="en-US" sz="600" dirty="0" err="1">
                <a:latin typeface="Arial" panose="020B0604020202020204" pitchFamily="34" charset="0"/>
                <a:cs typeface="Arial" panose="020B0604020202020204" pitchFamily="34" charset="0"/>
                <a:sym typeface="Wingdings" pitchFamily="2" charset="2"/>
              </a:rPr>
              <a:t>e.g</a:t>
            </a:r>
            <a:r>
              <a:rPr lang="en-US" sz="600" dirty="0">
                <a:latin typeface="Arial" panose="020B0604020202020204" pitchFamily="34" charset="0"/>
                <a:cs typeface="Arial" panose="020B0604020202020204" pitchFamily="34" charset="0"/>
                <a:sym typeface="Wingdings" pitchFamily="2" charset="2"/>
              </a:rPr>
              <a:t> RSA-PSS.</a:t>
            </a:r>
          </a:p>
          <a:p>
            <a:endParaRPr lang="en-US" sz="600" dirty="0">
              <a:latin typeface="Arial" panose="020B0604020202020204" pitchFamily="34" charset="0"/>
              <a:cs typeface="Arial" panose="020B0604020202020204" pitchFamily="34" charset="0"/>
              <a:sym typeface="Wingdings" pitchFamily="2" charset="2"/>
            </a:endParaRPr>
          </a:p>
          <a:p>
            <a:endParaRPr lang="en-US" sz="600" dirty="0">
              <a:latin typeface="Arial" panose="020B0604020202020204" pitchFamily="34" charset="0"/>
              <a:cs typeface="Arial" panose="020B0604020202020204" pitchFamily="34" charset="0"/>
              <a:sym typeface="Wingdings" pitchFamily="2" charset="2"/>
            </a:endParaRPr>
          </a:p>
          <a:p>
            <a:endParaRPr lang="en-US" sz="600" dirty="0">
              <a:latin typeface="Arial" panose="020B0604020202020204" pitchFamily="34" charset="0"/>
              <a:cs typeface="Arial" panose="020B0604020202020204" pitchFamily="34" charset="0"/>
              <a:sym typeface="Wingdings" pitchFamily="2" charset="2"/>
            </a:endParaRPr>
          </a:p>
          <a:p>
            <a:pPr marL="228600" indent="-228600">
              <a:buAutoNum type="arabicPeriod"/>
            </a:pPr>
            <a:endParaRPr lang="en-US" sz="600" dirty="0">
              <a:latin typeface="Arial" panose="020B0604020202020204" pitchFamily="34" charset="0"/>
              <a:cs typeface="Arial" panose="020B0604020202020204" pitchFamily="34" charset="0"/>
            </a:endParaRPr>
          </a:p>
          <a:p>
            <a:pPr marL="228600" indent="-228600">
              <a:buAutoNum type="arabicPeriod"/>
            </a:pPr>
            <a:endParaRPr lang="en-US" sz="600" dirty="0">
              <a:latin typeface="Arial" panose="020B0604020202020204" pitchFamily="34" charset="0"/>
              <a:cs typeface="Arial" panose="020B0604020202020204" pitchFamily="34" charset="0"/>
            </a:endParaRPr>
          </a:p>
          <a:p>
            <a:pPr marL="228600" indent="-228600">
              <a:buAutoNum type="arabicPeriod"/>
            </a:pPr>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37C633D-C59D-A7CA-C21C-1C469844D2EE}"/>
              </a:ext>
            </a:extLst>
          </p:cNvPr>
          <p:cNvSpPr/>
          <p:nvPr/>
        </p:nvSpPr>
        <p:spPr>
          <a:xfrm>
            <a:off x="7470152" y="1897259"/>
            <a:ext cx="2435847" cy="498242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73E1C1C-2822-C3F8-60AF-25A0ACC1613F}"/>
              </a:ext>
            </a:extLst>
          </p:cNvPr>
          <p:cNvSpPr txBox="1"/>
          <p:nvPr/>
        </p:nvSpPr>
        <p:spPr>
          <a:xfrm>
            <a:off x="7387839" y="1877699"/>
            <a:ext cx="2435847" cy="5355312"/>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MITM DHKE:</a:t>
            </a:r>
          </a:p>
          <a:p>
            <a:pPr marL="228600" indent="-228600">
              <a:buAutoNum type="arabicPeriod"/>
            </a:pPr>
            <a:r>
              <a:rPr lang="en-US" sz="600" dirty="0">
                <a:latin typeface="Arial" panose="020B0604020202020204" pitchFamily="34" charset="0"/>
                <a:cs typeface="Arial" panose="020B0604020202020204" pitchFamily="34" charset="0"/>
              </a:rPr>
              <a:t>Oscar intercepts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pub,A</a:t>
            </a:r>
            <a:r>
              <a:rPr lang="en-US" sz="600" dirty="0">
                <a:latin typeface="Arial" panose="020B0604020202020204" pitchFamily="34" charset="0"/>
                <a:cs typeface="Arial" panose="020B0604020202020204" pitchFamily="34" charset="0"/>
              </a:rPr>
              <a:t> &amp;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pub,B</a:t>
            </a:r>
            <a:r>
              <a:rPr lang="en-US" sz="600" dirty="0">
                <a:latin typeface="Arial" panose="020B0604020202020204" pitchFamily="34" charset="0"/>
                <a:cs typeface="Arial" panose="020B0604020202020204" pitchFamily="34" charset="0"/>
              </a:rPr>
              <a:t> replace them with his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pub,O</a:t>
            </a:r>
            <a:endParaRPr lang="en-US" sz="600" baseline="-25000" dirty="0">
              <a:latin typeface="Arial" panose="020B0604020202020204" pitchFamily="34" charset="0"/>
              <a:cs typeface="Arial" panose="020B0604020202020204" pitchFamily="34" charset="0"/>
            </a:endParaRPr>
          </a:p>
          <a:p>
            <a:pPr marL="228600" indent="-228600">
              <a:buAutoNum type="arabicPeriod"/>
            </a:pPr>
            <a:r>
              <a:rPr lang="en-US" sz="600" dirty="0">
                <a:latin typeface="Arial" panose="020B0604020202020204" pitchFamily="34" charset="0"/>
                <a:cs typeface="Arial" panose="020B0604020202020204" pitchFamily="34" charset="0"/>
              </a:rPr>
              <a:t>Alice computes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AO</a:t>
            </a:r>
            <a:r>
              <a:rPr lang="en-US" sz="600" dirty="0">
                <a:latin typeface="Arial" panose="020B0604020202020204" pitchFamily="34" charset="0"/>
                <a:cs typeface="Arial" panose="020B0604020202020204" pitchFamily="34" charset="0"/>
              </a:rPr>
              <a:t>, Bob computes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BO</a:t>
            </a:r>
            <a:r>
              <a:rPr lang="en-US" sz="600" dirty="0">
                <a:latin typeface="Arial" panose="020B0604020202020204" pitchFamily="34" charset="0"/>
                <a:cs typeface="Arial" panose="020B0604020202020204" pitchFamily="34" charset="0"/>
              </a:rPr>
              <a:t>, A &amp; B unaware they are sharing a secret key with O, instead of each other</a:t>
            </a:r>
          </a:p>
          <a:p>
            <a:pPr marL="228600" indent="-228600">
              <a:buAutoNum type="arabicPeriod"/>
            </a:pPr>
            <a:r>
              <a:rPr lang="en-US" sz="600" dirty="0">
                <a:latin typeface="Arial" panose="020B0604020202020204" pitchFamily="34" charset="0"/>
                <a:cs typeface="Arial" panose="020B0604020202020204" pitchFamily="34" charset="0"/>
              </a:rPr>
              <a:t>O can act as relay between A &amp; B, if O receive cipher text from A, he can decrypt it using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AO</a:t>
            </a:r>
            <a:r>
              <a:rPr lang="en-US" sz="600" dirty="0">
                <a:latin typeface="Arial" panose="020B0604020202020204" pitchFamily="34" charset="0"/>
                <a:cs typeface="Arial" panose="020B0604020202020204" pitchFamily="34" charset="0"/>
              </a:rPr>
              <a:t>, modify, then re-encrypt with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BO</a:t>
            </a:r>
            <a:r>
              <a:rPr lang="en-US" sz="600" dirty="0">
                <a:latin typeface="Arial" panose="020B0604020202020204" pitchFamily="34" charset="0"/>
                <a:cs typeface="Arial" panose="020B0604020202020204" pitchFamily="34" charset="0"/>
              </a:rPr>
              <a:t>, then send to B.</a:t>
            </a:r>
          </a:p>
          <a:p>
            <a:r>
              <a:rPr lang="en-US" sz="600" dirty="0">
                <a:highlight>
                  <a:srgbClr val="FFFF00"/>
                </a:highlight>
                <a:latin typeface="Arial" panose="020B0604020202020204" pitchFamily="34" charset="0"/>
                <a:cs typeface="Arial" panose="020B0604020202020204" pitchFamily="34" charset="0"/>
              </a:rPr>
              <a:t>Authenticated Channel vs Secure Channel:</a:t>
            </a:r>
          </a:p>
          <a:p>
            <a:r>
              <a:rPr lang="en-US" sz="600" b="1" dirty="0">
                <a:latin typeface="Arial" panose="020B0604020202020204" pitchFamily="34" charset="0"/>
                <a:cs typeface="Arial" panose="020B0604020202020204" pitchFamily="34" charset="0"/>
              </a:rPr>
              <a:t>Authenticated</a:t>
            </a:r>
            <a:r>
              <a:rPr lang="en-US" sz="6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sym typeface="Wingdings" pitchFamily="2" charset="2"/>
              </a:rPr>
              <a:t> Both party know the other party is legitimate</a:t>
            </a:r>
          </a:p>
          <a:p>
            <a:r>
              <a:rPr lang="en-US" sz="600" b="1" dirty="0">
                <a:latin typeface="Arial" panose="020B0604020202020204" pitchFamily="34" charset="0"/>
                <a:cs typeface="Arial" panose="020B0604020202020204" pitchFamily="34" charset="0"/>
                <a:sym typeface="Wingdings" pitchFamily="2" charset="2"/>
              </a:rPr>
              <a:t>Secure</a:t>
            </a:r>
            <a:r>
              <a:rPr lang="en-US" sz="600" dirty="0">
                <a:latin typeface="Arial" panose="020B0604020202020204" pitchFamily="34" charset="0"/>
                <a:cs typeface="Arial" panose="020B0604020202020204" pitchFamily="34" charset="0"/>
                <a:sym typeface="Wingdings" pitchFamily="2" charset="2"/>
              </a:rPr>
              <a:t>  in addition to authenticated, provides </a:t>
            </a:r>
            <a:r>
              <a:rPr lang="en-US" sz="600" b="1" dirty="0">
                <a:latin typeface="Arial" panose="020B0604020202020204" pitchFamily="34" charset="0"/>
                <a:cs typeface="Arial" panose="020B0604020202020204" pitchFamily="34" charset="0"/>
                <a:sym typeface="Wingdings" pitchFamily="2" charset="2"/>
              </a:rPr>
              <a:t>confidentiality,</a:t>
            </a:r>
            <a:r>
              <a:rPr lang="en-US" sz="600" dirty="0">
                <a:latin typeface="Arial" panose="020B0604020202020204" pitchFamily="34" charset="0"/>
                <a:cs typeface="Arial" panose="020B0604020202020204" pitchFamily="34" charset="0"/>
                <a:sym typeface="Wingdings" pitchFamily="2" charset="2"/>
              </a:rPr>
              <a:t> message </a:t>
            </a:r>
            <a:r>
              <a:rPr lang="en-US" sz="600" b="1" dirty="0">
                <a:latin typeface="Arial" panose="020B0604020202020204" pitchFamily="34" charset="0"/>
                <a:cs typeface="Arial" panose="020B0604020202020204" pitchFamily="34" charset="0"/>
                <a:sym typeface="Wingdings" pitchFamily="2" charset="2"/>
              </a:rPr>
              <a:t>integrity</a:t>
            </a:r>
            <a:r>
              <a:rPr lang="en-US" sz="600" dirty="0">
                <a:latin typeface="Arial" panose="020B0604020202020204" pitchFamily="34" charset="0"/>
                <a:cs typeface="Arial" panose="020B0604020202020204" pitchFamily="34" charset="0"/>
                <a:sym typeface="Wingdings" pitchFamily="2" charset="2"/>
              </a:rPr>
              <a:t>.</a:t>
            </a:r>
          </a:p>
          <a:p>
            <a:r>
              <a:rPr lang="en-US" sz="600" dirty="0">
                <a:solidFill>
                  <a:srgbClr val="FF0000"/>
                </a:solidFill>
                <a:latin typeface="Arial" panose="020B0604020202020204" pitchFamily="34" charset="0"/>
                <a:cs typeface="Arial" panose="020B0604020202020204" pitchFamily="34" charset="0"/>
              </a:rPr>
              <a:t>Asymmetric Cryptosystem </a:t>
            </a:r>
            <a:r>
              <a:rPr lang="en-US" sz="600" b="1" dirty="0">
                <a:solidFill>
                  <a:srgbClr val="FF0000"/>
                </a:solidFill>
                <a:latin typeface="Arial" panose="020B0604020202020204" pitchFamily="34" charset="0"/>
                <a:cs typeface="Arial" panose="020B0604020202020204" pitchFamily="34" charset="0"/>
              </a:rPr>
              <a:t>don’t</a:t>
            </a:r>
            <a:r>
              <a:rPr lang="en-US" sz="600" dirty="0">
                <a:solidFill>
                  <a:srgbClr val="FF0000"/>
                </a:solidFill>
                <a:latin typeface="Arial" panose="020B0604020202020204" pitchFamily="34" charset="0"/>
                <a:cs typeface="Arial" panose="020B0604020202020204" pitchFamily="34" charset="0"/>
              </a:rPr>
              <a:t> need </a:t>
            </a:r>
            <a:r>
              <a:rPr lang="en-US" sz="600" b="1" dirty="0">
                <a:solidFill>
                  <a:srgbClr val="FF0000"/>
                </a:solidFill>
                <a:latin typeface="Arial" panose="020B0604020202020204" pitchFamily="34" charset="0"/>
                <a:cs typeface="Arial" panose="020B0604020202020204" pitchFamily="34" charset="0"/>
              </a:rPr>
              <a:t>secure</a:t>
            </a:r>
            <a:r>
              <a:rPr lang="en-US" sz="600" dirty="0">
                <a:solidFill>
                  <a:srgbClr val="FF0000"/>
                </a:solidFill>
                <a:latin typeface="Arial" panose="020B0604020202020204" pitchFamily="34" charset="0"/>
                <a:cs typeface="Arial" panose="020B0604020202020204" pitchFamily="34" charset="0"/>
              </a:rPr>
              <a:t> channel, but </a:t>
            </a:r>
            <a:r>
              <a:rPr lang="en-US" sz="600" b="1" dirty="0">
                <a:solidFill>
                  <a:srgbClr val="FF0000"/>
                </a:solidFill>
                <a:latin typeface="Arial" panose="020B0604020202020204" pitchFamily="34" charset="0"/>
                <a:cs typeface="Arial" panose="020B0604020202020204" pitchFamily="34" charset="0"/>
              </a:rPr>
              <a:t>need authenticated</a:t>
            </a:r>
            <a:r>
              <a:rPr lang="en-US" sz="600" dirty="0">
                <a:solidFill>
                  <a:srgbClr val="FF0000"/>
                </a:solidFill>
                <a:latin typeface="Arial" panose="020B0604020202020204" pitchFamily="34" charset="0"/>
                <a:cs typeface="Arial" panose="020B0604020202020204" pitchFamily="34" charset="0"/>
              </a:rPr>
              <a:t> channel for </a:t>
            </a:r>
            <a:r>
              <a:rPr lang="en-US" sz="600" b="1" dirty="0">
                <a:solidFill>
                  <a:srgbClr val="FF0000"/>
                </a:solidFill>
                <a:latin typeface="Arial" panose="020B0604020202020204" pitchFamily="34" charset="0"/>
                <a:cs typeface="Arial" panose="020B0604020202020204" pitchFamily="34" charset="0"/>
              </a:rPr>
              <a:t>key distribution</a:t>
            </a:r>
            <a:r>
              <a:rPr lang="en-US" sz="600" dirty="0">
                <a:solidFill>
                  <a:srgbClr val="FF0000"/>
                </a:solidFill>
                <a:latin typeface="Arial" panose="020B0604020202020204" pitchFamily="34" charset="0"/>
                <a:cs typeface="Arial" panose="020B0604020202020204" pitchFamily="34" charset="0"/>
              </a:rPr>
              <a:t>.</a:t>
            </a:r>
          </a:p>
          <a:p>
            <a:r>
              <a:rPr lang="en-US" sz="600" dirty="0">
                <a:highlight>
                  <a:srgbClr val="FFFF00"/>
                </a:highlight>
                <a:latin typeface="Arial" panose="020B0604020202020204" pitchFamily="34" charset="0"/>
                <a:cs typeface="Arial" panose="020B0604020202020204" pitchFamily="34" charset="0"/>
              </a:rPr>
              <a:t>Certificate: </a:t>
            </a:r>
            <a:r>
              <a:rPr lang="en-US" sz="600" dirty="0">
                <a:latin typeface="Arial" panose="020B0604020202020204" pitchFamily="34" charset="0"/>
                <a:cs typeface="Arial" panose="020B0604020202020204" pitchFamily="34" charset="0"/>
              </a:rPr>
              <a:t>create auth channel using digital signature, stop MITM</a:t>
            </a:r>
          </a:p>
          <a:p>
            <a:r>
              <a:rPr lang="en-US" sz="600" dirty="0">
                <a:solidFill>
                  <a:srgbClr val="FF0000"/>
                </a:solidFill>
                <a:latin typeface="Arial" panose="020B0604020202020204" pitchFamily="34" charset="0"/>
                <a:cs typeface="Arial" panose="020B0604020202020204" pitchFamily="34" charset="0"/>
              </a:rPr>
              <a:t>Certificate for </a:t>
            </a:r>
            <a:r>
              <a:rPr lang="en-US" sz="600" dirty="0" err="1">
                <a:solidFill>
                  <a:srgbClr val="FF0000"/>
                </a:solidFill>
                <a:latin typeface="Arial" panose="020B0604020202020204" pitchFamily="34" charset="0"/>
                <a:cs typeface="Arial" panose="020B0604020202020204" pitchFamily="34" charset="0"/>
              </a:rPr>
              <a:t>k</a:t>
            </a:r>
            <a:r>
              <a:rPr lang="en-US" sz="600" baseline="-25000" dirty="0" err="1">
                <a:solidFill>
                  <a:srgbClr val="FF0000"/>
                </a:solidFill>
                <a:latin typeface="Arial" panose="020B0604020202020204" pitchFamily="34" charset="0"/>
                <a:cs typeface="Arial" panose="020B0604020202020204" pitchFamily="34" charset="0"/>
              </a:rPr>
              <a:t>pub,A</a:t>
            </a:r>
            <a:r>
              <a:rPr lang="en-US" sz="600" dirty="0">
                <a:solidFill>
                  <a:srgbClr val="FF0000"/>
                </a:solidFill>
                <a:latin typeface="Arial" panose="020B0604020202020204" pitchFamily="34" charset="0"/>
                <a:cs typeface="Arial" panose="020B0604020202020204" pitchFamily="34" charset="0"/>
              </a:rPr>
              <a:t>: </a:t>
            </a:r>
            <a:r>
              <a:rPr lang="en-US" sz="600" dirty="0" err="1">
                <a:solidFill>
                  <a:srgbClr val="FF0000"/>
                </a:solidFill>
                <a:latin typeface="Arial" panose="020B0604020202020204" pitchFamily="34" charset="0"/>
                <a:cs typeface="Arial" panose="020B0604020202020204" pitchFamily="34" charset="0"/>
              </a:rPr>
              <a:t>Cert</a:t>
            </a:r>
            <a:r>
              <a:rPr lang="en-US" sz="600" baseline="-25000" dirty="0" err="1">
                <a:solidFill>
                  <a:srgbClr val="FF0000"/>
                </a:solidFill>
                <a:latin typeface="Arial" panose="020B0604020202020204" pitchFamily="34" charset="0"/>
                <a:cs typeface="Arial" panose="020B0604020202020204" pitchFamily="34" charset="0"/>
              </a:rPr>
              <a:t>A</a:t>
            </a:r>
            <a:r>
              <a:rPr lang="en-US" sz="600" dirty="0">
                <a:solidFill>
                  <a:srgbClr val="FF0000"/>
                </a:solidFill>
                <a:latin typeface="Arial" panose="020B0604020202020204" pitchFamily="34" charset="0"/>
                <a:cs typeface="Arial" panose="020B0604020202020204" pitchFamily="34" charset="0"/>
              </a:rPr>
              <a:t>=[(</a:t>
            </a:r>
            <a:r>
              <a:rPr lang="en-US" sz="600" dirty="0" err="1">
                <a:solidFill>
                  <a:srgbClr val="FF0000"/>
                </a:solidFill>
                <a:latin typeface="Arial" panose="020B0604020202020204" pitchFamily="34" charset="0"/>
                <a:cs typeface="Arial" panose="020B0604020202020204" pitchFamily="34" charset="0"/>
              </a:rPr>
              <a:t>k</a:t>
            </a:r>
            <a:r>
              <a:rPr lang="en-US" sz="600" baseline="-25000" dirty="0" err="1">
                <a:solidFill>
                  <a:srgbClr val="FF0000"/>
                </a:solidFill>
                <a:latin typeface="Arial" panose="020B0604020202020204" pitchFamily="34" charset="0"/>
                <a:cs typeface="Arial" panose="020B0604020202020204" pitchFamily="34" charset="0"/>
              </a:rPr>
              <a:t>pub,A</a:t>
            </a:r>
            <a:r>
              <a:rPr lang="en-US" sz="600" dirty="0" err="1">
                <a:solidFill>
                  <a:srgbClr val="FF0000"/>
                </a:solidFill>
                <a:latin typeface="Arial" panose="020B0604020202020204" pitchFamily="34" charset="0"/>
                <a:cs typeface="Arial" panose="020B0604020202020204" pitchFamily="34" charset="0"/>
              </a:rPr>
              <a:t>,ID</a:t>
            </a:r>
            <a:r>
              <a:rPr lang="en-US" sz="600" baseline="-25000" dirty="0" err="1">
                <a:solidFill>
                  <a:srgbClr val="FF0000"/>
                </a:solidFill>
                <a:latin typeface="Arial" panose="020B0604020202020204" pitchFamily="34" charset="0"/>
                <a:cs typeface="Arial" panose="020B0604020202020204" pitchFamily="34" charset="0"/>
              </a:rPr>
              <a:t>A</a:t>
            </a:r>
            <a:r>
              <a:rPr lang="en-US" sz="600" dirty="0">
                <a:solidFill>
                  <a:srgbClr val="FF0000"/>
                </a:solidFill>
                <a:latin typeface="Arial" panose="020B0604020202020204" pitchFamily="34" charset="0"/>
                <a:cs typeface="Arial" panose="020B0604020202020204" pitchFamily="34" charset="0"/>
              </a:rPr>
              <a:t>),</a:t>
            </a:r>
            <a:r>
              <a:rPr lang="en-US" sz="600" dirty="0" err="1">
                <a:solidFill>
                  <a:srgbClr val="FF0000"/>
                </a:solidFill>
                <a:latin typeface="Arial" panose="020B0604020202020204" pitchFamily="34" charset="0"/>
                <a:cs typeface="Arial" panose="020B0604020202020204" pitchFamily="34" charset="0"/>
              </a:rPr>
              <a:t>sig</a:t>
            </a:r>
            <a:r>
              <a:rPr lang="en-US" sz="600" baseline="-25000" dirty="0" err="1">
                <a:solidFill>
                  <a:srgbClr val="FF0000"/>
                </a:solidFill>
                <a:latin typeface="Arial" panose="020B0604020202020204" pitchFamily="34" charset="0"/>
                <a:cs typeface="Arial" panose="020B0604020202020204" pitchFamily="34" charset="0"/>
              </a:rPr>
              <a:t>k</a:t>
            </a:r>
            <a:r>
              <a:rPr lang="en-US" sz="600" baseline="-25000" dirty="0">
                <a:solidFill>
                  <a:srgbClr val="FF0000"/>
                </a:solidFill>
                <a:latin typeface="Arial" panose="020B0604020202020204" pitchFamily="34" charset="0"/>
                <a:cs typeface="Arial" panose="020B0604020202020204" pitchFamily="34" charset="0"/>
              </a:rPr>
              <a:t> </a:t>
            </a:r>
            <a:r>
              <a:rPr lang="en-US" sz="600" baseline="-25000" dirty="0" err="1">
                <a:solidFill>
                  <a:srgbClr val="FF0000"/>
                </a:solidFill>
                <a:latin typeface="Arial" panose="020B0604020202020204" pitchFamily="34" charset="0"/>
                <a:cs typeface="Arial" panose="020B0604020202020204" pitchFamily="34" charset="0"/>
              </a:rPr>
              <a:t>priv</a:t>
            </a:r>
            <a:r>
              <a:rPr lang="en-US" sz="600" dirty="0">
                <a:solidFill>
                  <a:srgbClr val="FF0000"/>
                </a:solidFill>
                <a:latin typeface="Arial" panose="020B0604020202020204" pitchFamily="34" charset="0"/>
                <a:cs typeface="Arial" panose="020B0604020202020204" pitchFamily="34" charset="0"/>
              </a:rPr>
              <a:t>(</a:t>
            </a:r>
            <a:r>
              <a:rPr lang="en-US" sz="600" dirty="0" err="1">
                <a:solidFill>
                  <a:srgbClr val="FF0000"/>
                </a:solidFill>
                <a:latin typeface="Arial" panose="020B0604020202020204" pitchFamily="34" charset="0"/>
                <a:cs typeface="Arial" panose="020B0604020202020204" pitchFamily="34" charset="0"/>
              </a:rPr>
              <a:t>k</a:t>
            </a:r>
            <a:r>
              <a:rPr lang="en-US" sz="600" baseline="-25000" dirty="0" err="1">
                <a:solidFill>
                  <a:srgbClr val="FF0000"/>
                </a:solidFill>
                <a:latin typeface="Arial" panose="020B0604020202020204" pitchFamily="34" charset="0"/>
                <a:cs typeface="Arial" panose="020B0604020202020204" pitchFamily="34" charset="0"/>
              </a:rPr>
              <a:t>pub,A</a:t>
            </a:r>
            <a:r>
              <a:rPr lang="en-US" sz="600" dirty="0" err="1">
                <a:solidFill>
                  <a:srgbClr val="FF0000"/>
                </a:solidFill>
                <a:latin typeface="Arial" panose="020B0604020202020204" pitchFamily="34" charset="0"/>
                <a:cs typeface="Arial" panose="020B0604020202020204" pitchFamily="34" charset="0"/>
              </a:rPr>
              <a:t>,ID</a:t>
            </a:r>
            <a:r>
              <a:rPr lang="en-US" sz="600" baseline="-25000" dirty="0" err="1">
                <a:solidFill>
                  <a:srgbClr val="FF0000"/>
                </a:solidFill>
                <a:latin typeface="Arial" panose="020B0604020202020204" pitchFamily="34" charset="0"/>
                <a:cs typeface="Arial" panose="020B0604020202020204" pitchFamily="34" charset="0"/>
              </a:rPr>
              <a:t>A</a:t>
            </a:r>
            <a:r>
              <a:rPr lang="en-US" sz="600" dirty="0">
                <a:solidFill>
                  <a:srgbClr val="FF0000"/>
                </a:solidFill>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ID</a:t>
            </a:r>
            <a:r>
              <a:rPr lang="en-US" sz="600" baseline="-25000" dirty="0">
                <a:latin typeface="Arial" panose="020B0604020202020204" pitchFamily="34" charset="0"/>
                <a:cs typeface="Arial" panose="020B0604020202020204" pitchFamily="34" charset="0"/>
              </a:rPr>
              <a:t>A</a:t>
            </a:r>
            <a:r>
              <a:rPr lang="en-US" sz="600" dirty="0">
                <a:latin typeface="Arial" panose="020B0604020202020204" pitchFamily="34" charset="0"/>
                <a:cs typeface="Arial" panose="020B0604020202020204" pitchFamily="34" charset="0"/>
              </a:rPr>
              <a:t> is some identifying info of Alice, </a:t>
            </a:r>
            <a:r>
              <a:rPr lang="en-US" sz="600" dirty="0" err="1">
                <a:latin typeface="Arial" panose="020B0604020202020204" pitchFamily="34" charset="0"/>
                <a:cs typeface="Arial" panose="020B0604020202020204" pitchFamily="34" charset="0"/>
              </a:rPr>
              <a:t>e.g</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ip</a:t>
            </a:r>
            <a:r>
              <a:rPr lang="en-US" sz="600" dirty="0">
                <a:latin typeface="Arial" panose="020B0604020202020204" pitchFamily="34" charset="0"/>
                <a:cs typeface="Arial" panose="020B0604020202020204" pitchFamily="34" charset="0"/>
              </a:rPr>
              <a:t>, signed with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priv</a:t>
            </a:r>
            <a:r>
              <a:rPr lang="en-US" sz="600" baseline="-250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as it is mutually trusted </a:t>
            </a:r>
            <a:r>
              <a:rPr lang="en-US" sz="600" b="1" dirty="0">
                <a:latin typeface="Arial" panose="020B0604020202020204" pitchFamily="34" charset="0"/>
                <a:cs typeface="Arial" panose="020B0604020202020204" pitchFamily="34" charset="0"/>
              </a:rPr>
              <a:t>3</a:t>
            </a:r>
            <a:r>
              <a:rPr lang="en-US" sz="600" b="1" baseline="30000" dirty="0">
                <a:latin typeface="Arial" panose="020B0604020202020204" pitchFamily="34" charset="0"/>
                <a:cs typeface="Arial" panose="020B0604020202020204" pitchFamily="34" charset="0"/>
              </a:rPr>
              <a:t>rd</a:t>
            </a:r>
            <a:r>
              <a:rPr lang="en-US" sz="600" b="1" dirty="0">
                <a:latin typeface="Arial" panose="020B0604020202020204" pitchFamily="34" charset="0"/>
                <a:cs typeface="Arial" panose="020B0604020202020204" pitchFamily="34" charset="0"/>
              </a:rPr>
              <a:t> party </a:t>
            </a:r>
            <a:r>
              <a:rPr lang="en-US" sz="600" dirty="0">
                <a:latin typeface="Arial" panose="020B0604020202020204" pitchFamily="34" charset="0"/>
                <a:cs typeface="Arial" panose="020B0604020202020204" pitchFamily="34" charset="0"/>
              </a:rPr>
              <a:t>that signs cert, not Alice.</a:t>
            </a:r>
          </a:p>
          <a:p>
            <a:r>
              <a:rPr lang="en-US" sz="600" dirty="0">
                <a:latin typeface="Arial" panose="020B0604020202020204" pitchFamily="34" charset="0"/>
                <a:cs typeface="Arial" panose="020B0604020202020204" pitchFamily="34" charset="0"/>
              </a:rPr>
              <a:t>Certificate tie identity of user to their own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a:t>
            </a:r>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Certification Authorities (CA):</a:t>
            </a:r>
          </a:p>
          <a:p>
            <a:r>
              <a:rPr lang="en-US" sz="600" dirty="0">
                <a:latin typeface="Arial" panose="020B0604020202020204" pitchFamily="34" charset="0"/>
                <a:cs typeface="Arial" panose="020B0604020202020204" pitchFamily="34" charset="0"/>
              </a:rPr>
              <a:t>Provides 3</a:t>
            </a:r>
            <a:r>
              <a:rPr lang="en-US" sz="600" baseline="30000" dirty="0">
                <a:latin typeface="Arial" panose="020B0604020202020204" pitchFamily="34" charset="0"/>
                <a:cs typeface="Arial" panose="020B0604020202020204" pitchFamily="34" charset="0"/>
              </a:rPr>
              <a:t>rd</a:t>
            </a:r>
            <a:r>
              <a:rPr lang="en-US" sz="600" dirty="0">
                <a:latin typeface="Arial" panose="020B0604020202020204" pitchFamily="34" charset="0"/>
                <a:cs typeface="Arial" panose="020B0604020202020204" pitchFamily="34" charset="0"/>
              </a:rPr>
              <a:t> party private key to sign certificate, also gens the cert.</a:t>
            </a:r>
          </a:p>
          <a:p>
            <a:r>
              <a:rPr lang="en-US" sz="600" dirty="0">
                <a:latin typeface="Arial" panose="020B0604020202020204" pitchFamily="34" charset="0"/>
                <a:cs typeface="Arial" panose="020B0604020202020204" pitchFamily="34" charset="0"/>
              </a:rPr>
              <a:t>Ensures Alice and Bob </a:t>
            </a:r>
            <a:r>
              <a:rPr lang="en-US" sz="600" b="1" dirty="0">
                <a:latin typeface="Arial" panose="020B0604020202020204" pitchFamily="34" charset="0"/>
                <a:cs typeface="Arial" panose="020B0604020202020204" pitchFamily="34" charset="0"/>
              </a:rPr>
              <a:t>don’t need</a:t>
            </a:r>
            <a:r>
              <a:rPr lang="en-US" sz="600" dirty="0">
                <a:latin typeface="Arial" panose="020B0604020202020204" pitchFamily="34" charset="0"/>
                <a:cs typeface="Arial" panose="020B0604020202020204" pitchFamily="34" charset="0"/>
              </a:rPr>
              <a:t> each other’s public key, they don’t have to send their pub keys over unauthenticated channel. </a:t>
            </a:r>
          </a:p>
          <a:p>
            <a:r>
              <a:rPr lang="en-US" sz="600" dirty="0">
                <a:highlight>
                  <a:srgbClr val="FFFF00"/>
                </a:highlight>
                <a:latin typeface="Arial" panose="020B0604020202020204" pitchFamily="34" charset="0"/>
                <a:cs typeface="Arial" panose="020B0604020202020204" pitchFamily="34" charset="0"/>
              </a:rPr>
              <a:t>Certificate Generation:</a:t>
            </a:r>
          </a:p>
          <a:p>
            <a:r>
              <a:rPr lang="en-US" sz="600" dirty="0">
                <a:highlight>
                  <a:srgbClr val="00FF00"/>
                </a:highlight>
                <a:latin typeface="Arial" panose="020B0604020202020204" pitchFamily="34" charset="0"/>
                <a:cs typeface="Arial" panose="020B0604020202020204" pitchFamily="34" charset="0"/>
              </a:rPr>
              <a:t>With user-provided keys:</a:t>
            </a:r>
          </a:p>
          <a:p>
            <a:r>
              <a:rPr lang="en-US" sz="600" dirty="0">
                <a:latin typeface="Arial" panose="020B0604020202020204" pitchFamily="34" charset="0"/>
                <a:cs typeface="Arial" panose="020B0604020202020204" pitchFamily="34" charset="0"/>
              </a:rPr>
              <a:t>A computes her own pub-</a:t>
            </a:r>
            <a:r>
              <a:rPr lang="en-US" sz="600" dirty="0" err="1">
                <a:latin typeface="Arial" panose="020B0604020202020204" pitchFamily="34" charset="0"/>
                <a:cs typeface="Arial" panose="020B0604020202020204" pitchFamily="34" charset="0"/>
              </a:rPr>
              <a:t>priv</a:t>
            </a:r>
            <a:r>
              <a:rPr lang="en-US" sz="600" dirty="0">
                <a:latin typeface="Arial" panose="020B0604020202020204" pitchFamily="34" charset="0"/>
                <a:cs typeface="Arial" panose="020B0604020202020204" pitchFamily="34" charset="0"/>
              </a:rPr>
              <a:t> key pair, then request CA to sign her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pub,A</a:t>
            </a:r>
            <a:r>
              <a:rPr lang="en-US" sz="600" baseline="-250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 A send her pub key to CA over auth channel.</a:t>
            </a:r>
          </a:p>
          <a:p>
            <a:r>
              <a:rPr lang="en-US" sz="600" dirty="0">
                <a:highlight>
                  <a:srgbClr val="00FF00"/>
                </a:highlight>
                <a:latin typeface="Arial" panose="020B0604020202020204" pitchFamily="34" charset="0"/>
                <a:cs typeface="Arial" panose="020B0604020202020204" pitchFamily="34" charset="0"/>
              </a:rPr>
              <a:t>With CA-generated keys:</a:t>
            </a:r>
          </a:p>
          <a:p>
            <a:r>
              <a:rPr lang="en-US" sz="600" dirty="0">
                <a:latin typeface="Arial" panose="020B0604020202020204" pitchFamily="34" charset="0"/>
                <a:cs typeface="Arial" panose="020B0604020202020204" pitchFamily="34" charset="0"/>
              </a:rPr>
              <a:t>A request CA to gen pub-</a:t>
            </a:r>
            <a:r>
              <a:rPr lang="en-US" sz="600" dirty="0" err="1">
                <a:latin typeface="Arial" panose="020B0604020202020204" pitchFamily="34" charset="0"/>
                <a:cs typeface="Arial" panose="020B0604020202020204" pitchFamily="34" charset="0"/>
              </a:rPr>
              <a:t>priv</a:t>
            </a:r>
            <a:r>
              <a:rPr lang="en-US" sz="600" dirty="0">
                <a:latin typeface="Arial" panose="020B0604020202020204" pitchFamily="34" charset="0"/>
                <a:cs typeface="Arial" panose="020B0604020202020204" pitchFamily="34" charset="0"/>
              </a:rPr>
              <a:t> key pair, sign the pub key. this request is sent over authenticated channel.</a:t>
            </a:r>
          </a:p>
          <a:p>
            <a:r>
              <a:rPr lang="en-US" sz="600" dirty="0">
                <a:latin typeface="Arial" panose="020B0604020202020204" pitchFamily="34" charset="0"/>
                <a:cs typeface="Arial" panose="020B0604020202020204" pitchFamily="34" charset="0"/>
              </a:rPr>
              <a:t>CA sends </a:t>
            </a:r>
            <a:r>
              <a:rPr lang="en-US" sz="600" dirty="0" err="1">
                <a:latin typeface="Arial" panose="020B0604020202020204" pitchFamily="34" charset="0"/>
                <a:cs typeface="Arial" panose="020B0604020202020204" pitchFamily="34" charset="0"/>
              </a:rPr>
              <a:t>priv</a:t>
            </a:r>
            <a:r>
              <a:rPr lang="en-US" sz="600" dirty="0">
                <a:latin typeface="Arial" panose="020B0604020202020204" pitchFamily="34" charset="0"/>
                <a:cs typeface="Arial" panose="020B0604020202020204" pitchFamily="34" charset="0"/>
              </a:rPr>
              <a:t> key to A over secure and authenticated channel.</a:t>
            </a:r>
          </a:p>
          <a:p>
            <a:r>
              <a:rPr lang="en-US" sz="600" dirty="0">
                <a:highlight>
                  <a:srgbClr val="FFFF00"/>
                </a:highlight>
                <a:latin typeface="Arial" panose="020B0604020202020204" pitchFamily="34" charset="0"/>
                <a:cs typeface="Arial" panose="020B0604020202020204" pitchFamily="34" charset="0"/>
              </a:rPr>
              <a:t>DHKE with certificates:</a:t>
            </a:r>
          </a:p>
          <a:p>
            <a:pPr marL="228600" indent="-228600">
              <a:buAutoNum type="arabicPeriod"/>
            </a:pPr>
            <a:r>
              <a:rPr lang="en-US" sz="600" dirty="0">
                <a:latin typeface="Arial" panose="020B0604020202020204" pitchFamily="34" charset="0"/>
                <a:cs typeface="Arial" panose="020B0604020202020204" pitchFamily="34" charset="0"/>
              </a:rPr>
              <a:t>A &amp; B choose 𝛂 and p, generate their own pub-</a:t>
            </a:r>
            <a:r>
              <a:rPr lang="en-US" sz="600" dirty="0" err="1">
                <a:latin typeface="Arial" panose="020B0604020202020204" pitchFamily="34" charset="0"/>
                <a:cs typeface="Arial" panose="020B0604020202020204" pitchFamily="34" charset="0"/>
              </a:rPr>
              <a:t>priv</a:t>
            </a:r>
            <a:r>
              <a:rPr lang="en-US" sz="600" dirty="0">
                <a:latin typeface="Arial" panose="020B0604020202020204" pitchFamily="34" charset="0"/>
                <a:cs typeface="Arial" panose="020B0604020202020204" pitchFamily="34" charset="0"/>
              </a:rPr>
              <a:t> keys</a:t>
            </a:r>
          </a:p>
          <a:p>
            <a:pPr marL="228600" indent="-228600">
              <a:buAutoNum type="arabicPeriod"/>
            </a:pPr>
            <a:r>
              <a:rPr lang="en-US" sz="600" dirty="0">
                <a:latin typeface="Arial" panose="020B0604020202020204" pitchFamily="34" charset="0"/>
                <a:cs typeface="Arial" panose="020B0604020202020204" pitchFamily="34" charset="0"/>
              </a:rPr>
              <a:t>A &amp; B ask CA to sign their own pub keys, sign using RSA</a:t>
            </a:r>
          </a:p>
          <a:p>
            <a:pPr marL="228600" indent="-228600">
              <a:buAutoNum type="arabicPeriod"/>
            </a:pPr>
            <a:r>
              <a:rPr lang="en-US" sz="600" dirty="0">
                <a:latin typeface="Arial" panose="020B0604020202020204" pitchFamily="34" charset="0"/>
                <a:cs typeface="Arial" panose="020B0604020202020204" pitchFamily="34" charset="0"/>
              </a:rPr>
              <a:t>A &amp; B send their certs to each other (</a:t>
            </a:r>
            <a:r>
              <a:rPr lang="en-US" sz="600" b="1" dirty="0">
                <a:latin typeface="Arial" panose="020B0604020202020204" pitchFamily="34" charset="0"/>
                <a:cs typeface="Arial" panose="020B0604020202020204" pitchFamily="34" charset="0"/>
              </a:rPr>
              <a:t>not </a:t>
            </a:r>
            <a:r>
              <a:rPr lang="en-US" sz="600" dirty="0">
                <a:latin typeface="Arial" panose="020B0604020202020204" pitchFamily="34" charset="0"/>
                <a:cs typeface="Arial" panose="020B0604020202020204" pitchFamily="34" charset="0"/>
              </a:rPr>
              <a:t>their pub key)</a:t>
            </a:r>
          </a:p>
          <a:p>
            <a:pPr marL="228600" indent="-228600">
              <a:buAutoNum type="arabicPeriod"/>
            </a:pPr>
            <a:r>
              <a:rPr lang="en-US" sz="600" dirty="0">
                <a:latin typeface="Arial" panose="020B0604020202020204" pitchFamily="34" charset="0"/>
                <a:cs typeface="Arial" panose="020B0604020202020204" pitchFamily="34" charset="0"/>
              </a:rPr>
              <a:t>A &amp; B verify the certs are authentic using </a:t>
            </a:r>
            <a:r>
              <a:rPr lang="en-US" sz="600" dirty="0" err="1">
                <a:latin typeface="Arial" panose="020B0604020202020204" pitchFamily="34" charset="0"/>
                <a:cs typeface="Arial" panose="020B0604020202020204" pitchFamily="34" charset="0"/>
              </a:rPr>
              <a:t>k</a:t>
            </a:r>
            <a:r>
              <a:rPr lang="en-US" sz="600" baseline="-25000" dirty="0" err="1">
                <a:latin typeface="Arial" panose="020B0604020202020204" pitchFamily="34" charset="0"/>
                <a:cs typeface="Arial" panose="020B0604020202020204" pitchFamily="34" charset="0"/>
              </a:rPr>
              <a:t>pub,CA</a:t>
            </a:r>
            <a:endParaRPr lang="en-US" sz="600" dirty="0">
              <a:latin typeface="Arial" panose="020B0604020202020204" pitchFamily="34" charset="0"/>
              <a:cs typeface="Arial" panose="020B0604020202020204" pitchFamily="34" charset="0"/>
            </a:endParaRPr>
          </a:p>
          <a:p>
            <a:pPr marL="228600" indent="-228600">
              <a:buAutoNum type="arabicPeriod"/>
            </a:pPr>
            <a:r>
              <a:rPr lang="en-US" sz="600" dirty="0">
                <a:latin typeface="Arial" panose="020B0604020202020204" pitchFamily="34" charset="0"/>
                <a:cs typeface="Arial" panose="020B0604020202020204" pitchFamily="34" charset="0"/>
              </a:rPr>
              <a:t>They extract their respective public keys from certs, use these pub keys for joint secret key.</a:t>
            </a:r>
          </a:p>
          <a:p>
            <a:r>
              <a:rPr lang="en-US" sz="600" dirty="0">
                <a:latin typeface="Arial" panose="020B0604020202020204" pitchFamily="34" charset="0"/>
                <a:cs typeface="Arial" panose="020B0604020202020204" pitchFamily="34" charset="0"/>
              </a:rPr>
              <a:t>To verify the certs, A &amp; B require pub key of CA, transmitted through authenticated channel (need </a:t>
            </a:r>
            <a:r>
              <a:rPr lang="en-US" sz="600" b="1" dirty="0">
                <a:latin typeface="Arial" panose="020B0604020202020204" pitchFamily="34" charset="0"/>
                <a:cs typeface="Arial" panose="020B0604020202020204" pitchFamily="34" charset="0"/>
              </a:rPr>
              <a:t>only once </a:t>
            </a:r>
            <a:r>
              <a:rPr lang="en-US" sz="600" dirty="0">
                <a:latin typeface="Arial" panose="020B0604020202020204" pitchFamily="34" charset="0"/>
                <a:cs typeface="Arial" panose="020B0604020202020204" pitchFamily="34" charset="0"/>
              </a:rPr>
              <a:t>during setup)</a:t>
            </a:r>
          </a:p>
          <a:p>
            <a:r>
              <a:rPr lang="en-US" sz="600" dirty="0">
                <a:latin typeface="Arial" panose="020B0604020202020204" pitchFamily="34" charset="0"/>
                <a:cs typeface="Arial" panose="020B0604020202020204" pitchFamily="34" charset="0"/>
              </a:rPr>
              <a:t>Transfer of Trust: instead of A &amp; B having to trust each other’s pub key, they only need to trust pub key of CA. When CA signs their pub keys, they know they can trust those pub keys too.</a:t>
            </a:r>
          </a:p>
          <a:p>
            <a:r>
              <a:rPr lang="en-US" sz="600" dirty="0">
                <a:highlight>
                  <a:srgbClr val="FFFF00"/>
                </a:highlight>
                <a:latin typeface="Arial" panose="020B0604020202020204" pitchFamily="34" charset="0"/>
                <a:cs typeface="Arial" panose="020B0604020202020204" pitchFamily="34" charset="0"/>
              </a:rPr>
              <a:t>Public Key Infrastructure (PKI):</a:t>
            </a:r>
          </a:p>
          <a:p>
            <a:r>
              <a:rPr lang="en-US" sz="600" dirty="0">
                <a:latin typeface="Arial" panose="020B0604020202020204" pitchFamily="34" charset="0"/>
                <a:cs typeface="Arial" panose="020B0604020202020204" pitchFamily="34" charset="0"/>
              </a:rPr>
              <a:t>Not all users will have pub key of all CA installed in their OS, need PKI for CAs to certify each other, allow A to request for a cert of a CA she doesn’t have, this cert will be signed by CA A </a:t>
            </a:r>
            <a:r>
              <a:rPr lang="en-US" sz="600" dirty="0" err="1">
                <a:latin typeface="Arial" panose="020B0604020202020204" pitchFamily="34" charset="0"/>
                <a:cs typeface="Arial" panose="020B0604020202020204" pitchFamily="34" charset="0"/>
              </a:rPr>
              <a:t>alr</a:t>
            </a:r>
            <a:r>
              <a:rPr lang="en-US" sz="600" dirty="0">
                <a:latin typeface="Arial" panose="020B0604020202020204" pitchFamily="34" charset="0"/>
                <a:cs typeface="Arial" panose="020B0604020202020204" pitchFamily="34" charset="0"/>
              </a:rPr>
              <a:t> has.</a:t>
            </a:r>
          </a:p>
          <a:p>
            <a:r>
              <a:rPr lang="en-US" sz="600" dirty="0">
                <a:highlight>
                  <a:srgbClr val="FFFF00"/>
                </a:highlight>
                <a:latin typeface="Arial" panose="020B0604020202020204" pitchFamily="34" charset="0"/>
                <a:cs typeface="Arial" panose="020B0604020202020204" pitchFamily="34" charset="0"/>
              </a:rPr>
              <a:t>CA chaining:</a:t>
            </a:r>
          </a:p>
          <a:p>
            <a:pPr marL="228600" indent="-228600">
              <a:buAutoNum type="arabicPeriod"/>
            </a:pPr>
            <a:r>
              <a:rPr lang="en-US" sz="600" dirty="0">
                <a:latin typeface="Arial" panose="020B0604020202020204" pitchFamily="34" charset="0"/>
                <a:cs typeface="Arial" panose="020B0604020202020204" pitchFamily="34" charset="0"/>
              </a:rPr>
              <a:t>A only has pub key of CA1, B only has pub key of CA2.</a:t>
            </a:r>
          </a:p>
          <a:p>
            <a:pPr marL="228600" indent="-228600">
              <a:buAutoNum type="arabicPeriod"/>
            </a:pPr>
            <a:r>
              <a:rPr lang="en-US" sz="600" dirty="0">
                <a:latin typeface="Arial" panose="020B0604020202020204" pitchFamily="34" charset="0"/>
                <a:cs typeface="Arial" panose="020B0604020202020204" pitchFamily="34" charset="0"/>
              </a:rPr>
              <a:t>A need B’s pub key for DHKE</a:t>
            </a:r>
          </a:p>
          <a:p>
            <a:pPr marL="228600" indent="-228600">
              <a:buAutoNum type="arabicPeriod"/>
            </a:pPr>
            <a:r>
              <a:rPr lang="en-US" sz="600" dirty="0">
                <a:latin typeface="Arial" panose="020B0604020202020204" pitchFamily="34" charset="0"/>
                <a:cs typeface="Arial" panose="020B0604020202020204" pitchFamily="34" charset="0"/>
              </a:rPr>
              <a:t>B send A his cert with pub key signed by CA2</a:t>
            </a:r>
          </a:p>
          <a:p>
            <a:pPr marL="228600" indent="-228600">
              <a:buAutoNum type="arabicPeriod"/>
            </a:pPr>
            <a:r>
              <a:rPr lang="en-US" sz="600" dirty="0">
                <a:latin typeface="Arial" panose="020B0604020202020204" pitchFamily="34" charset="0"/>
                <a:cs typeface="Arial" panose="020B0604020202020204" pitchFamily="34" charset="0"/>
              </a:rPr>
              <a:t>A cannot verify the cert as she </a:t>
            </a:r>
            <a:r>
              <a:rPr lang="en-US" sz="600" dirty="0" err="1">
                <a:latin typeface="Arial" panose="020B0604020202020204" pitchFamily="34" charset="0"/>
                <a:cs typeface="Arial" panose="020B0604020202020204" pitchFamily="34" charset="0"/>
              </a:rPr>
              <a:t>doesnt</a:t>
            </a:r>
            <a:r>
              <a:rPr lang="en-US" sz="600" dirty="0">
                <a:latin typeface="Arial" panose="020B0604020202020204" pitchFamily="34" charset="0"/>
                <a:cs typeface="Arial" panose="020B0604020202020204" pitchFamily="34" charset="0"/>
              </a:rPr>
              <a:t> have pub key of CA2</a:t>
            </a:r>
          </a:p>
          <a:p>
            <a:pPr marL="228600" indent="-228600">
              <a:buAutoNum type="arabicPeriod"/>
            </a:pPr>
            <a:r>
              <a:rPr lang="en-US" sz="600" dirty="0">
                <a:latin typeface="Arial" panose="020B0604020202020204" pitchFamily="34" charset="0"/>
                <a:cs typeface="Arial" panose="020B0604020202020204" pitchFamily="34" charset="0"/>
              </a:rPr>
              <a:t>A req CA2 to send her CA2 pub key</a:t>
            </a:r>
          </a:p>
          <a:p>
            <a:pPr marL="228600" indent="-228600">
              <a:buAutoNum type="arabicPeriod"/>
            </a:pPr>
            <a:r>
              <a:rPr lang="en-US" sz="600" dirty="0">
                <a:latin typeface="Arial" panose="020B0604020202020204" pitchFamily="34" charset="0"/>
                <a:cs typeface="Arial" panose="020B0604020202020204" pitchFamily="34" charset="0"/>
              </a:rPr>
              <a:t>CA2 send A its pub key, signed by CA1</a:t>
            </a:r>
          </a:p>
          <a:p>
            <a:pPr marL="228600" indent="-228600">
              <a:buAutoNum type="arabicPeriod"/>
            </a:pPr>
            <a:r>
              <a:rPr lang="en-US" sz="600" dirty="0">
                <a:latin typeface="Arial" panose="020B0604020202020204" pitchFamily="34" charset="0"/>
                <a:cs typeface="Arial" panose="020B0604020202020204" pitchFamily="34" charset="0"/>
              </a:rPr>
              <a:t>A verify CA2 cert, use its pub key to verify B’s pub key.</a:t>
            </a:r>
          </a:p>
          <a:p>
            <a:endParaRPr lang="en-US" sz="600" dirty="0">
              <a:latin typeface="Arial" panose="020B0604020202020204" pitchFamily="34" charset="0"/>
              <a:cs typeface="Arial" panose="020B0604020202020204" pitchFamily="34" charset="0"/>
            </a:endParaRPr>
          </a:p>
          <a:p>
            <a:pPr marL="228600" indent="-228600">
              <a:buAutoNum type="arabicPeriod"/>
            </a:pPr>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0927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CF10C0-0BA5-C873-095E-56A13590BD78}"/>
              </a:ext>
            </a:extLst>
          </p:cNvPr>
          <p:cNvSpPr/>
          <p:nvPr/>
        </p:nvSpPr>
        <p:spPr>
          <a:xfrm>
            <a:off x="-12301" y="-6913"/>
            <a:ext cx="1916234" cy="213078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B422160-4827-0E27-567E-47B57A2C067A}"/>
              </a:ext>
            </a:extLst>
          </p:cNvPr>
          <p:cNvSpPr txBox="1"/>
          <p:nvPr/>
        </p:nvSpPr>
        <p:spPr>
          <a:xfrm>
            <a:off x="-70339" y="-19050"/>
            <a:ext cx="1636207" cy="184666"/>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X.509 certificates:</a:t>
            </a:r>
          </a:p>
        </p:txBody>
      </p:sp>
      <p:graphicFrame>
        <p:nvGraphicFramePr>
          <p:cNvPr id="6" name="Table 5">
            <a:extLst>
              <a:ext uri="{FF2B5EF4-FFF2-40B4-BE49-F238E27FC236}">
                <a16:creationId xmlns:a16="http://schemas.microsoft.com/office/drawing/2014/main" id="{E4973837-8CB5-91E2-C8B6-3E69AAA3BA22}"/>
              </a:ext>
            </a:extLst>
          </p:cNvPr>
          <p:cNvGraphicFramePr>
            <a:graphicFrameLocks noGrp="1"/>
          </p:cNvGraphicFramePr>
          <p:nvPr>
            <p:extLst>
              <p:ext uri="{D42A27DB-BD31-4B8C-83A1-F6EECF244321}">
                <p14:modId xmlns:p14="http://schemas.microsoft.com/office/powerpoint/2010/main" val="3721961960"/>
              </p:ext>
            </p:extLst>
          </p:nvPr>
        </p:nvGraphicFramePr>
        <p:xfrm>
          <a:off x="0" y="136599"/>
          <a:ext cx="902099" cy="1920240"/>
        </p:xfrm>
        <a:graphic>
          <a:graphicData uri="http://schemas.openxmlformats.org/drawingml/2006/table">
            <a:tbl>
              <a:tblPr firstRow="1" bandRow="1">
                <a:tableStyleId>{5C22544A-7EE6-4342-B048-85BDC9FD1C3A}</a:tableStyleId>
              </a:tblPr>
              <a:tblGrid>
                <a:gridCol w="902099">
                  <a:extLst>
                    <a:ext uri="{9D8B030D-6E8A-4147-A177-3AD203B41FA5}">
                      <a16:colId xmlns:a16="http://schemas.microsoft.com/office/drawing/2014/main" val="2952397835"/>
                    </a:ext>
                  </a:extLst>
                </a:gridCol>
              </a:tblGrid>
              <a:tr h="172679">
                <a:tc>
                  <a:txBody>
                    <a:bodyPr/>
                    <a:lstStyle/>
                    <a:p>
                      <a:pPr algn="ctr"/>
                      <a:r>
                        <a:rPr lang="en-US" sz="600" b="0" dirty="0">
                          <a:solidFill>
                            <a:sysClr val="windowText" lastClr="000000"/>
                          </a:solidFill>
                          <a:latin typeface="Arial" panose="020B0604020202020204" pitchFamily="34" charset="0"/>
                          <a:cs typeface="Arial" panose="020B0604020202020204" pitchFamily="34" charset="0"/>
                        </a:rPr>
                        <a:t>Serial number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148613"/>
                  </a:ext>
                </a:extLst>
              </a:tr>
              <a:tr h="345359">
                <a:tc>
                  <a:txBody>
                    <a:bodyPr/>
                    <a:lstStyle/>
                    <a:p>
                      <a:pPr algn="ctr"/>
                      <a:r>
                        <a:rPr lang="en-US" sz="600" b="0" dirty="0">
                          <a:solidFill>
                            <a:sysClr val="windowText" lastClr="000000"/>
                          </a:solidFill>
                          <a:latin typeface="Arial" panose="020B0604020202020204" pitchFamily="34" charset="0"/>
                          <a:cs typeface="Arial" panose="020B0604020202020204" pitchFamily="34" charset="0"/>
                        </a:rPr>
                        <a:t>Certificate Algorithm</a:t>
                      </a:r>
                    </a:p>
                    <a:p>
                      <a:pPr algn="ctr"/>
                      <a:r>
                        <a:rPr lang="en-US" sz="600" b="0" dirty="0">
                          <a:solidFill>
                            <a:sysClr val="windowText" lastClr="000000"/>
                          </a:solidFill>
                          <a:latin typeface="Arial" panose="020B0604020202020204" pitchFamily="34" charset="0"/>
                          <a:cs typeface="Arial" panose="020B0604020202020204" pitchFamily="34" charset="0"/>
                        </a:rPr>
                        <a:t>-Algorithm</a:t>
                      </a:r>
                    </a:p>
                    <a:p>
                      <a:pPr algn="ctr"/>
                      <a:r>
                        <a:rPr lang="en-US" sz="600" b="0" dirty="0">
                          <a:solidFill>
                            <a:sysClr val="windowText" lastClr="000000"/>
                          </a:solidFill>
                          <a:latin typeface="Arial" panose="020B0604020202020204" pitchFamily="34" charset="0"/>
                          <a:cs typeface="Arial" panose="020B0604020202020204" pitchFamily="34" charset="0"/>
                        </a:rPr>
                        <a:t>-Parameters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2063944"/>
                  </a:ext>
                </a:extLst>
              </a:tr>
              <a:tr h="172679">
                <a:tc>
                  <a:txBody>
                    <a:bodyPr/>
                    <a:lstStyle/>
                    <a:p>
                      <a:pPr algn="ctr"/>
                      <a:r>
                        <a:rPr lang="en-US" sz="600" b="0" dirty="0">
                          <a:solidFill>
                            <a:sysClr val="windowText" lastClr="000000"/>
                          </a:solidFill>
                          <a:latin typeface="Arial" panose="020B0604020202020204" pitchFamily="34" charset="0"/>
                          <a:cs typeface="Arial" panose="020B0604020202020204" pitchFamily="34" charset="0"/>
                        </a:rPr>
                        <a:t>Issuer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6481260"/>
                  </a:ext>
                </a:extLst>
              </a:tr>
              <a:tr h="345359">
                <a:tc>
                  <a:txBody>
                    <a:bodyPr/>
                    <a:lstStyle/>
                    <a:p>
                      <a:pPr algn="ctr"/>
                      <a:r>
                        <a:rPr lang="en-US" sz="600" b="0" dirty="0">
                          <a:solidFill>
                            <a:sysClr val="windowText" lastClr="000000"/>
                          </a:solidFill>
                          <a:latin typeface="Arial" panose="020B0604020202020204" pitchFamily="34" charset="0"/>
                          <a:cs typeface="Arial" panose="020B0604020202020204" pitchFamily="34" charset="0"/>
                        </a:rPr>
                        <a:t>Period of validity</a:t>
                      </a:r>
                    </a:p>
                    <a:p>
                      <a:pPr algn="ctr"/>
                      <a:r>
                        <a:rPr lang="en-US" sz="600" b="0" dirty="0">
                          <a:solidFill>
                            <a:sysClr val="windowText" lastClr="000000"/>
                          </a:solidFill>
                          <a:latin typeface="Arial" panose="020B0604020202020204" pitchFamily="34" charset="0"/>
                          <a:cs typeface="Arial" panose="020B0604020202020204" pitchFamily="34" charset="0"/>
                        </a:rPr>
                        <a:t>-Not before date</a:t>
                      </a:r>
                    </a:p>
                    <a:p>
                      <a:pPr algn="ctr"/>
                      <a:r>
                        <a:rPr lang="en-US" sz="600" b="0" dirty="0">
                          <a:solidFill>
                            <a:sysClr val="windowText" lastClr="000000"/>
                          </a:solidFill>
                          <a:latin typeface="Arial" panose="020B0604020202020204" pitchFamily="34" charset="0"/>
                          <a:cs typeface="Arial" panose="020B0604020202020204" pitchFamily="34" charset="0"/>
                        </a:rPr>
                        <a:t>-Not after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853904"/>
                  </a:ext>
                </a:extLst>
              </a:tr>
              <a:tr h="172679">
                <a:tc>
                  <a:txBody>
                    <a:bodyPr/>
                    <a:lstStyle/>
                    <a:p>
                      <a:pPr algn="ctr"/>
                      <a:r>
                        <a:rPr lang="en-US" sz="600" b="0" dirty="0">
                          <a:solidFill>
                            <a:sysClr val="windowText" lastClr="000000"/>
                          </a:solidFill>
                          <a:latin typeface="Arial" panose="020B0604020202020204" pitchFamily="34" charset="0"/>
                          <a:cs typeface="Arial" panose="020B0604020202020204" pitchFamily="34" charset="0"/>
                        </a:rPr>
                        <a:t>Subject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4338333"/>
                  </a:ext>
                </a:extLst>
              </a:tr>
              <a:tr h="431698">
                <a:tc>
                  <a:txBody>
                    <a:bodyPr/>
                    <a:lstStyle/>
                    <a:p>
                      <a:pPr algn="ctr"/>
                      <a:r>
                        <a:rPr lang="en-US" sz="600" b="0" dirty="0">
                          <a:solidFill>
                            <a:sysClr val="windowText" lastClr="000000"/>
                          </a:solidFill>
                          <a:latin typeface="Arial" panose="020B0604020202020204" pitchFamily="34" charset="0"/>
                          <a:cs typeface="Arial" panose="020B0604020202020204" pitchFamily="34" charset="0"/>
                        </a:rPr>
                        <a:t>Subject’s Public Key:</a:t>
                      </a:r>
                    </a:p>
                    <a:p>
                      <a:pPr algn="ctr"/>
                      <a:r>
                        <a:rPr lang="en-US" sz="600" b="0" dirty="0">
                          <a:solidFill>
                            <a:sysClr val="windowText" lastClr="000000"/>
                          </a:solidFill>
                          <a:latin typeface="Arial" panose="020B0604020202020204" pitchFamily="34" charset="0"/>
                          <a:cs typeface="Arial" panose="020B0604020202020204" pitchFamily="34" charset="0"/>
                        </a:rPr>
                        <a:t>-Algorithm</a:t>
                      </a:r>
                    </a:p>
                    <a:p>
                      <a:pPr algn="ctr"/>
                      <a:r>
                        <a:rPr lang="en-US" sz="600" b="0" dirty="0">
                          <a:solidFill>
                            <a:sysClr val="windowText" lastClr="000000"/>
                          </a:solidFill>
                          <a:latin typeface="Arial" panose="020B0604020202020204" pitchFamily="34" charset="0"/>
                          <a:cs typeface="Arial" panose="020B0604020202020204" pitchFamily="34" charset="0"/>
                        </a:rPr>
                        <a:t>-Parameters</a:t>
                      </a:r>
                    </a:p>
                    <a:p>
                      <a:pPr algn="ctr"/>
                      <a:r>
                        <a:rPr lang="en-US" sz="600" b="0" dirty="0">
                          <a:solidFill>
                            <a:sysClr val="windowText" lastClr="000000"/>
                          </a:solidFill>
                          <a:latin typeface="Arial" panose="020B0604020202020204" pitchFamily="34" charset="0"/>
                          <a:cs typeface="Arial" panose="020B0604020202020204" pitchFamily="34" charset="0"/>
                        </a:rPr>
                        <a:t>-Public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9828020"/>
                  </a:ext>
                </a:extLst>
              </a:tr>
              <a:tr h="155763">
                <a:tc>
                  <a:txBody>
                    <a:bodyPr/>
                    <a:lstStyle/>
                    <a:p>
                      <a:pPr algn="ctr"/>
                      <a:r>
                        <a:rPr lang="en-US" sz="600" b="0" dirty="0">
                          <a:solidFill>
                            <a:sysClr val="windowText" lastClr="000000"/>
                          </a:solidFill>
                          <a:latin typeface="Arial" panose="020B0604020202020204" pitchFamily="34" charset="0"/>
                          <a:cs typeface="Arial" panose="020B0604020202020204" pitchFamily="34" charset="0"/>
                        </a:rPr>
                        <a:t>Signature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7159818"/>
                  </a:ext>
                </a:extLst>
              </a:tr>
            </a:tbl>
          </a:graphicData>
        </a:graphic>
      </p:graphicFrame>
      <p:sp>
        <p:nvSpPr>
          <p:cNvPr id="7" name="TextBox 6">
            <a:extLst>
              <a:ext uri="{FF2B5EF4-FFF2-40B4-BE49-F238E27FC236}">
                <a16:creationId xmlns:a16="http://schemas.microsoft.com/office/drawing/2014/main" id="{EFA5297D-8978-F322-F5CB-1306F6D7F498}"/>
              </a:ext>
            </a:extLst>
          </p:cNvPr>
          <p:cNvSpPr txBox="1"/>
          <p:nvPr/>
        </p:nvSpPr>
        <p:spPr>
          <a:xfrm>
            <a:off x="850117" y="366368"/>
            <a:ext cx="1053816" cy="276999"/>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sym typeface="Wingdings" pitchFamily="2" charset="2"/>
              </a:rPr>
              <a:t>the </a:t>
            </a:r>
            <a:r>
              <a:rPr lang="en-US" sz="600" dirty="0" err="1">
                <a:latin typeface="Arial" panose="020B0604020202020204" pitchFamily="34" charset="0"/>
                <a:cs typeface="Arial" panose="020B0604020202020204" pitchFamily="34" charset="0"/>
                <a:sym typeface="Wingdings" pitchFamily="2" charset="2"/>
              </a:rPr>
              <a:t>cryptoalgorithm</a:t>
            </a:r>
            <a:r>
              <a:rPr lang="en-US" sz="600" dirty="0">
                <a:latin typeface="Arial" panose="020B0604020202020204" pitchFamily="34" charset="0"/>
                <a:cs typeface="Arial" panose="020B0604020202020204" pitchFamily="34" charset="0"/>
                <a:sym typeface="Wingdings" pitchFamily="2" charset="2"/>
              </a:rPr>
              <a:t> used to sign the cert, </a:t>
            </a:r>
            <a:r>
              <a:rPr lang="en-US" sz="600" dirty="0" err="1">
                <a:latin typeface="Arial" panose="020B0604020202020204" pitchFamily="34" charset="0"/>
                <a:cs typeface="Arial" panose="020B0604020202020204" pitchFamily="34" charset="0"/>
                <a:sym typeface="Wingdings" pitchFamily="2" charset="2"/>
              </a:rPr>
              <a:t>e.g</a:t>
            </a:r>
            <a:r>
              <a:rPr lang="en-US" sz="600" dirty="0">
                <a:latin typeface="Arial" panose="020B0604020202020204" pitchFamily="34" charset="0"/>
                <a:cs typeface="Arial" panose="020B0604020202020204" pitchFamily="34" charset="0"/>
                <a:sym typeface="Wingdings" pitchFamily="2" charset="2"/>
              </a:rPr>
              <a:t> RSA</a:t>
            </a:r>
            <a:endParaRPr lang="en-US" sz="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D058ECA-A8B0-ED75-11AB-84547CD3712B}"/>
              </a:ext>
            </a:extLst>
          </p:cNvPr>
          <p:cNvSpPr txBox="1"/>
          <p:nvPr/>
        </p:nvSpPr>
        <p:spPr>
          <a:xfrm>
            <a:off x="850117" y="843751"/>
            <a:ext cx="1053816" cy="369332"/>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sym typeface="Wingdings" pitchFamily="2" charset="2"/>
              </a:rPr>
              <a:t>not certified indefinitely, to limit amount of dmg if </a:t>
            </a:r>
            <a:r>
              <a:rPr lang="en-US" sz="600" dirty="0" err="1">
                <a:latin typeface="Arial" panose="020B0604020202020204" pitchFamily="34" charset="0"/>
                <a:cs typeface="Arial" panose="020B0604020202020204" pitchFamily="34" charset="0"/>
                <a:sym typeface="Wingdings" pitchFamily="2" charset="2"/>
              </a:rPr>
              <a:t>priv</a:t>
            </a:r>
            <a:r>
              <a:rPr lang="en-US" sz="600" dirty="0">
                <a:latin typeface="Arial" panose="020B0604020202020204" pitchFamily="34" charset="0"/>
                <a:cs typeface="Arial" panose="020B0604020202020204" pitchFamily="34" charset="0"/>
                <a:sym typeface="Wingdings" pitchFamily="2" charset="2"/>
              </a:rPr>
              <a:t> key is compromised</a:t>
            </a:r>
            <a:endParaRPr lang="en-US" sz="6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5DEF8CE-2845-7F13-EFD3-C0EC4953B1E0}"/>
              </a:ext>
            </a:extLst>
          </p:cNvPr>
          <p:cNvSpPr txBox="1"/>
          <p:nvPr/>
        </p:nvSpPr>
        <p:spPr>
          <a:xfrm>
            <a:off x="850117" y="1409400"/>
            <a:ext cx="1053816" cy="553998"/>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sym typeface="Wingdings" pitchFamily="2" charset="2"/>
              </a:rPr>
              <a:t>this is the pub key protected by the cert. algorithm used in pub key maybe not same as the one used in cert itself.</a:t>
            </a:r>
            <a:endParaRPr lang="en-US"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1D2644A-0061-4E0E-6F9B-5532A89A1672}"/>
              </a:ext>
            </a:extLst>
          </p:cNvPr>
          <p:cNvSpPr/>
          <p:nvPr/>
        </p:nvSpPr>
        <p:spPr>
          <a:xfrm>
            <a:off x="-12300" y="2123866"/>
            <a:ext cx="1916234" cy="473413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C80EDF-BCFA-F5C3-8B58-9E90A1F464E4}"/>
              </a:ext>
            </a:extLst>
          </p:cNvPr>
          <p:cNvSpPr txBox="1"/>
          <p:nvPr/>
        </p:nvSpPr>
        <p:spPr>
          <a:xfrm>
            <a:off x="-70339" y="2066843"/>
            <a:ext cx="2027727" cy="4801314"/>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Side Channel Attacks</a:t>
            </a:r>
          </a:p>
          <a:p>
            <a:r>
              <a:rPr lang="en-US" sz="600" dirty="0">
                <a:latin typeface="Arial" panose="020B0604020202020204" pitchFamily="34" charset="0"/>
                <a:cs typeface="Arial" panose="020B0604020202020204" pitchFamily="34" charset="0"/>
              </a:rPr>
              <a:t>Any attack based on </a:t>
            </a:r>
            <a:r>
              <a:rPr lang="en-US" sz="600" b="1" dirty="0">
                <a:latin typeface="Arial" panose="020B0604020202020204" pitchFamily="34" charset="0"/>
                <a:cs typeface="Arial" panose="020B0604020202020204" pitchFamily="34" charset="0"/>
              </a:rPr>
              <a:t>extra</a:t>
            </a:r>
            <a:r>
              <a:rPr lang="en-US" sz="600" dirty="0">
                <a:latin typeface="Arial" panose="020B0604020202020204" pitchFamily="34" charset="0"/>
                <a:cs typeface="Arial" panose="020B0604020202020204" pitchFamily="34" charset="0"/>
              </a:rPr>
              <a:t> information that can be gathered based on the fundamental way a </a:t>
            </a:r>
            <a:r>
              <a:rPr lang="en-US" sz="600" dirty="0" err="1">
                <a:latin typeface="Arial" panose="020B0604020202020204" pitchFamily="34" charset="0"/>
                <a:cs typeface="Arial" panose="020B0604020202020204" pitchFamily="34" charset="0"/>
              </a:rPr>
              <a:t>cryptoalgorithm</a:t>
            </a:r>
            <a:r>
              <a:rPr lang="en-US" sz="600" dirty="0">
                <a:latin typeface="Arial" panose="020B0604020202020204" pitchFamily="34" charset="0"/>
                <a:cs typeface="Arial" panose="020B0604020202020204" pitchFamily="34" charset="0"/>
              </a:rPr>
              <a:t> is implemented.</a:t>
            </a:r>
          </a:p>
          <a:p>
            <a:r>
              <a:rPr lang="en-US" sz="600" dirty="0" err="1">
                <a:latin typeface="Arial" panose="020B0604020202020204" pitchFamily="34" charset="0"/>
                <a:cs typeface="Arial" panose="020B0604020202020204" pitchFamily="34" charset="0"/>
              </a:rPr>
              <a:t>e.g</a:t>
            </a:r>
            <a:r>
              <a:rPr lang="en-US" sz="600" dirty="0">
                <a:latin typeface="Arial" panose="020B0604020202020204" pitchFamily="34" charset="0"/>
                <a:cs typeface="Arial" panose="020B0604020202020204" pitchFamily="34" charset="0"/>
              </a:rPr>
              <a:t> timing information, power consumption, electromagnetic leak, sound.</a:t>
            </a:r>
          </a:p>
          <a:p>
            <a:r>
              <a:rPr lang="en-US" sz="600" dirty="0">
                <a:highlight>
                  <a:srgbClr val="00FF00"/>
                </a:highlight>
                <a:latin typeface="Arial" panose="020B0604020202020204" pitchFamily="34" charset="0"/>
                <a:cs typeface="Arial" panose="020B0604020202020204" pitchFamily="34" charset="0"/>
              </a:rPr>
              <a:t>Skimming attack: </a:t>
            </a:r>
            <a:r>
              <a:rPr lang="en-US" sz="600" dirty="0">
                <a:latin typeface="Arial" panose="020B0604020202020204" pitchFamily="34" charset="0"/>
                <a:cs typeface="Arial" panose="020B0604020202020204" pitchFamily="34" charset="0"/>
              </a:rPr>
              <a:t>magnetic stripe of ATM cards</a:t>
            </a:r>
          </a:p>
          <a:p>
            <a:r>
              <a:rPr lang="en-US" sz="600" dirty="0">
                <a:latin typeface="Arial" panose="020B0604020202020204" pitchFamily="34" charset="0"/>
                <a:cs typeface="Arial" panose="020B0604020202020204" pitchFamily="34" charset="0"/>
              </a:rPr>
              <a:t>Magnetic stripe store card details, </a:t>
            </a:r>
            <a:r>
              <a:rPr lang="en-US" sz="600" b="1" dirty="0">
                <a:latin typeface="Arial" panose="020B0604020202020204" pitchFamily="34" charset="0"/>
                <a:cs typeface="Arial" panose="020B0604020202020204" pitchFamily="34" charset="0"/>
              </a:rPr>
              <a:t>copy</a:t>
            </a:r>
            <a:r>
              <a:rPr lang="en-US" sz="600" dirty="0">
                <a:latin typeface="Arial" panose="020B0604020202020204" pitchFamily="34" charset="0"/>
                <a:cs typeface="Arial" panose="020B0604020202020204" pitchFamily="34" charset="0"/>
              </a:rPr>
              <a:t> the details.</a:t>
            </a:r>
          </a:p>
          <a:p>
            <a:r>
              <a:rPr lang="en-US" sz="600" b="1" dirty="0">
                <a:latin typeface="Arial" panose="020B0604020202020204" pitchFamily="34" charset="0"/>
                <a:cs typeface="Arial" panose="020B0604020202020204" pitchFamily="34" charset="0"/>
              </a:rPr>
              <a:t>Prevented</a:t>
            </a:r>
            <a:r>
              <a:rPr lang="en-US" sz="600" dirty="0">
                <a:latin typeface="Arial" panose="020B0604020202020204" pitchFamily="34" charset="0"/>
                <a:cs typeface="Arial" panose="020B0604020202020204" pitchFamily="34" charset="0"/>
              </a:rPr>
              <a:t> using embedded microchip performs secure transactions using 3DES &amp; RSA.</a:t>
            </a:r>
          </a:p>
          <a:p>
            <a:r>
              <a:rPr lang="en-US" sz="600" dirty="0">
                <a:highlight>
                  <a:srgbClr val="00FF00"/>
                </a:highlight>
                <a:latin typeface="Arial" panose="020B0604020202020204" pitchFamily="34" charset="0"/>
                <a:cs typeface="Arial" panose="020B0604020202020204" pitchFamily="34" charset="0"/>
              </a:rPr>
              <a:t>Attack smart key systems:</a:t>
            </a:r>
            <a:r>
              <a:rPr lang="en-US" sz="600" dirty="0">
                <a:latin typeface="Arial" panose="020B0604020202020204" pitchFamily="34" charset="0"/>
                <a:cs typeface="Arial" panose="020B0604020202020204" pitchFamily="34" charset="0"/>
              </a:rPr>
              <a:t> </a:t>
            </a:r>
            <a:r>
              <a:rPr lang="en-US" sz="600" b="1" dirty="0">
                <a:latin typeface="Arial" panose="020B0604020202020204" pitchFamily="34" charset="0"/>
                <a:cs typeface="Arial" panose="020B0604020202020204" pitchFamily="34" charset="0"/>
              </a:rPr>
              <a:t>Relay attack</a:t>
            </a:r>
          </a:p>
          <a:p>
            <a:r>
              <a:rPr lang="en-US" sz="600" dirty="0">
                <a:latin typeface="Arial" panose="020B0604020202020204" pitchFamily="34" charset="0"/>
                <a:cs typeface="Arial" panose="020B0604020202020204" pitchFamily="34" charset="0"/>
              </a:rPr>
              <a:t>Attacker can </a:t>
            </a:r>
            <a:r>
              <a:rPr lang="en-US" sz="600" b="1" dirty="0">
                <a:latin typeface="Arial" panose="020B0604020202020204" pitchFamily="34" charset="0"/>
                <a:cs typeface="Arial" panose="020B0604020202020204" pitchFamily="34" charset="0"/>
              </a:rPr>
              <a:t>clone</a:t>
            </a:r>
            <a:r>
              <a:rPr lang="en-US" sz="600" dirty="0">
                <a:latin typeface="Arial" panose="020B0604020202020204" pitchFamily="34" charset="0"/>
                <a:cs typeface="Arial" panose="020B0604020202020204" pitchFamily="34" charset="0"/>
              </a:rPr>
              <a:t> the smart key, then use antenna relays to extend the range of the key from 5m to &gt;100m, increase likelihood of locating victim’s car.</a:t>
            </a:r>
          </a:p>
          <a:p>
            <a:r>
              <a:rPr lang="en-US" sz="600" dirty="0">
                <a:highlight>
                  <a:srgbClr val="00FF00"/>
                </a:highlight>
                <a:latin typeface="Arial" panose="020B0604020202020204" pitchFamily="34" charset="0"/>
                <a:cs typeface="Arial" panose="020B0604020202020204" pitchFamily="34" charset="0"/>
              </a:rPr>
              <a:t>Preventions:</a:t>
            </a:r>
            <a:r>
              <a:rPr lang="en-US" sz="600" dirty="0">
                <a:latin typeface="Arial" panose="020B0604020202020204" pitchFamily="34" charset="0"/>
                <a:cs typeface="Arial" panose="020B0604020202020204" pitchFamily="34" charset="0"/>
              </a:rPr>
              <a:t> distance bounding protocol </a:t>
            </a:r>
          </a:p>
          <a:p>
            <a:r>
              <a:rPr lang="en-US" sz="600" dirty="0">
                <a:latin typeface="Arial" panose="020B0604020202020204" pitchFamily="34" charset="0"/>
                <a:cs typeface="Arial" panose="020B0604020202020204" pitchFamily="34" charset="0"/>
              </a:rPr>
              <a:t>when smart key and vehicle are exchanging message, record timing of the message, calculate distance between between key and car.</a:t>
            </a:r>
          </a:p>
          <a:p>
            <a:r>
              <a:rPr lang="en-US" sz="600" dirty="0">
                <a:highlight>
                  <a:srgbClr val="00FF00"/>
                </a:highlight>
                <a:latin typeface="Arial" panose="020B0604020202020204" pitchFamily="34" charset="0"/>
                <a:cs typeface="Arial" panose="020B0604020202020204" pitchFamily="34" charset="0"/>
              </a:rPr>
              <a:t>drawback</a:t>
            </a:r>
            <a:r>
              <a:rPr lang="en-US" sz="600" dirty="0">
                <a:latin typeface="Arial" panose="020B0604020202020204" pitchFamily="34" charset="0"/>
                <a:cs typeface="Arial" panose="020B0604020202020204" pitchFamily="34" charset="0"/>
              </a:rPr>
              <a:t>: timing precise (ns scale), clock of car and key need to be synced</a:t>
            </a:r>
          </a:p>
          <a:p>
            <a:r>
              <a:rPr lang="en-US" sz="600" dirty="0">
                <a:highlight>
                  <a:srgbClr val="808080"/>
                </a:highlight>
                <a:latin typeface="Arial" panose="020B0604020202020204" pitchFamily="34" charset="0"/>
                <a:cs typeface="Arial" panose="020B0604020202020204" pitchFamily="34" charset="0"/>
              </a:rPr>
              <a:t>Other side channel attacks on wireless:</a:t>
            </a:r>
            <a:r>
              <a:rPr lang="en-US" sz="600" dirty="0">
                <a:latin typeface="Arial" panose="020B0604020202020204" pitchFamily="34" charset="0"/>
                <a:cs typeface="Arial" panose="020B0604020202020204" pitchFamily="34" charset="0"/>
              </a:rPr>
              <a:t> </a:t>
            </a:r>
          </a:p>
          <a:p>
            <a:r>
              <a:rPr lang="en-US" sz="600" dirty="0">
                <a:latin typeface="Arial" panose="020B0604020202020204" pitchFamily="34" charset="0"/>
                <a:cs typeface="Arial" panose="020B0604020202020204" pitchFamily="34" charset="0"/>
              </a:rPr>
              <a:t>Jamming (DOS), radio fingerprinting, Attacks on </a:t>
            </a:r>
            <a:r>
              <a:rPr lang="en-US" sz="600" dirty="0" err="1">
                <a:latin typeface="Arial" panose="020B0604020202020204" pitchFamily="34" charset="0"/>
                <a:cs typeface="Arial" panose="020B0604020202020204" pitchFamily="34" charset="0"/>
              </a:rPr>
              <a:t>wifi</a:t>
            </a:r>
            <a:r>
              <a:rPr lang="en-US" sz="600" dirty="0">
                <a:latin typeface="Arial" panose="020B0604020202020204" pitchFamily="34" charset="0"/>
                <a:cs typeface="Arial" panose="020B0604020202020204" pitchFamily="34" charset="0"/>
              </a:rPr>
              <a:t> based localization (RSSI).</a:t>
            </a:r>
          </a:p>
          <a:p>
            <a:r>
              <a:rPr lang="en-US" sz="600" dirty="0">
                <a:highlight>
                  <a:srgbClr val="808080"/>
                </a:highlight>
                <a:latin typeface="Arial" panose="020B0604020202020204" pitchFamily="34" charset="0"/>
                <a:cs typeface="Arial" panose="020B0604020202020204" pitchFamily="34" charset="0"/>
              </a:rPr>
              <a:t>Other side channel attacks: </a:t>
            </a:r>
          </a:p>
          <a:p>
            <a:r>
              <a:rPr lang="en-US" sz="600" dirty="0">
                <a:latin typeface="Arial" panose="020B0604020202020204" pitchFamily="34" charset="0"/>
                <a:cs typeface="Arial" panose="020B0604020202020204" pitchFamily="34" charset="0"/>
              </a:rPr>
              <a:t>Power monitoring attack, cache-based </a:t>
            </a:r>
            <a:r>
              <a:rPr lang="en-US" sz="600" dirty="0" err="1">
                <a:latin typeface="Arial" panose="020B0604020202020204" pitchFamily="34" charset="0"/>
                <a:cs typeface="Arial" panose="020B0604020202020204" pitchFamily="34" charset="0"/>
              </a:rPr>
              <a:t>spectre</a:t>
            </a:r>
            <a:r>
              <a:rPr lang="en-US" sz="600" dirty="0">
                <a:latin typeface="Arial" panose="020B0604020202020204" pitchFamily="34" charset="0"/>
                <a:cs typeface="Arial" panose="020B0604020202020204" pitchFamily="34" charset="0"/>
              </a:rPr>
              <a:t> attack, timing attack, electromagnetic attack, audio side-channel, optical side-channel.</a:t>
            </a:r>
          </a:p>
          <a:p>
            <a:r>
              <a:rPr lang="en-US" sz="600" dirty="0">
                <a:highlight>
                  <a:srgbClr val="FFFF00"/>
                </a:highlight>
                <a:latin typeface="Arial" panose="020B0604020202020204" pitchFamily="34" charset="0"/>
                <a:cs typeface="Arial" panose="020B0604020202020204" pitchFamily="34" charset="0"/>
              </a:rPr>
              <a:t>Power monitoring attack:</a:t>
            </a:r>
          </a:p>
          <a:p>
            <a:r>
              <a:rPr lang="en-US" sz="600" dirty="0">
                <a:latin typeface="Arial" panose="020B0604020202020204" pitchFamily="34" charset="0"/>
                <a:cs typeface="Arial" panose="020B0604020202020204" pitchFamily="34" charset="0"/>
              </a:rPr>
              <a:t>Attacker monitors power consumption of the smart card using digital oscilloscope, when card is doing some algorithm, can observe the private key based on high/low power to identify each bit.</a:t>
            </a:r>
          </a:p>
          <a:p>
            <a:r>
              <a:rPr lang="en-US" sz="600" dirty="0">
                <a:highlight>
                  <a:srgbClr val="00FF00"/>
                </a:highlight>
                <a:latin typeface="Arial" panose="020B0604020202020204" pitchFamily="34" charset="0"/>
                <a:cs typeface="Arial" panose="020B0604020202020204" pitchFamily="34" charset="0"/>
              </a:rPr>
              <a:t>Prevention</a:t>
            </a:r>
            <a:r>
              <a:rPr lang="en-US" sz="600" dirty="0">
                <a:latin typeface="Arial" panose="020B0604020202020204" pitchFamily="34" charset="0"/>
                <a:cs typeface="Arial" panose="020B0604020202020204" pitchFamily="34" charset="0"/>
              </a:rPr>
              <a:t>: power masking / execute dummy computations. the computation does nothing but looks like some operation in the oscilloscope.</a:t>
            </a:r>
          </a:p>
          <a:p>
            <a:r>
              <a:rPr lang="en-US" sz="600" dirty="0">
                <a:highlight>
                  <a:srgbClr val="FFFF00"/>
                </a:highlight>
                <a:latin typeface="Arial" panose="020B0604020202020204" pitchFamily="34" charset="0"/>
                <a:cs typeface="Arial" panose="020B0604020202020204" pitchFamily="34" charset="0"/>
              </a:rPr>
              <a:t>Cached-based attack (</a:t>
            </a:r>
            <a:r>
              <a:rPr lang="en-US" sz="600" dirty="0" err="1">
                <a:highlight>
                  <a:srgbClr val="FFFF00"/>
                </a:highlight>
                <a:latin typeface="Arial" panose="020B0604020202020204" pitchFamily="34" charset="0"/>
                <a:cs typeface="Arial" panose="020B0604020202020204" pitchFamily="34" charset="0"/>
              </a:rPr>
              <a:t>Spectre</a:t>
            </a:r>
            <a:r>
              <a:rPr lang="en-US" sz="600" dirty="0">
                <a:highlight>
                  <a:srgbClr val="FFFF00"/>
                </a:highlight>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Single-cycle </a:t>
            </a:r>
            <a:r>
              <a:rPr lang="en-US" sz="600" dirty="0" err="1">
                <a:latin typeface="Arial" panose="020B0604020202020204" pitchFamily="34" charset="0"/>
                <a:cs typeface="Arial" panose="020B0604020202020204" pitchFamily="34" charset="0"/>
              </a:rPr>
              <a:t>CPU</a:t>
            </a:r>
            <a:r>
              <a:rPr lang="en-US" sz="600" dirty="0" err="1">
                <a:latin typeface="Arial" panose="020B0604020202020204" pitchFamily="34" charset="0"/>
                <a:cs typeface="Arial" panose="020B0604020202020204" pitchFamily="34" charset="0"/>
                <a:sym typeface="Wingdings" pitchFamily="2" charset="2"/>
              </a:rPr>
              <a:t></a:t>
            </a:r>
            <a:r>
              <a:rPr lang="en-US" sz="600" dirty="0" err="1">
                <a:latin typeface="Arial" panose="020B0604020202020204" pitchFamily="34" charset="0"/>
                <a:cs typeface="Arial" panose="020B0604020202020204" pitchFamily="34" charset="0"/>
              </a:rPr>
              <a:t>all</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inst</a:t>
            </a:r>
            <a:r>
              <a:rPr lang="en-US" sz="600" dirty="0">
                <a:latin typeface="Arial" panose="020B0604020202020204" pitchFamily="34" charset="0"/>
                <a:cs typeface="Arial" panose="020B0604020202020204" pitchFamily="34" charset="0"/>
              </a:rPr>
              <a:t> take 1 clock to complete.</a:t>
            </a:r>
          </a:p>
          <a:p>
            <a:r>
              <a:rPr lang="en-US" sz="600" dirty="0">
                <a:latin typeface="Arial" panose="020B0604020202020204" pitchFamily="34" charset="0"/>
                <a:cs typeface="Arial" panose="020B0604020202020204" pitchFamily="34" charset="0"/>
              </a:rPr>
              <a:t>Issues with single cycle CPU: </a:t>
            </a:r>
          </a:p>
          <a:p>
            <a:r>
              <a:rPr lang="en-US" sz="600" dirty="0">
                <a:latin typeface="Arial" panose="020B0604020202020204" pitchFamily="34" charset="0"/>
                <a:cs typeface="Arial" panose="020B0604020202020204" pitchFamily="34" charset="0"/>
              </a:rPr>
              <a:t>all </a:t>
            </a:r>
            <a:r>
              <a:rPr lang="en-US" sz="600" dirty="0" err="1">
                <a:latin typeface="Arial" panose="020B0604020202020204" pitchFamily="34" charset="0"/>
                <a:cs typeface="Arial" panose="020B0604020202020204" pitchFamily="34" charset="0"/>
              </a:rPr>
              <a:t>inst</a:t>
            </a:r>
            <a:r>
              <a:rPr lang="en-US" sz="600" dirty="0">
                <a:latin typeface="Arial" panose="020B0604020202020204" pitchFamily="34" charset="0"/>
                <a:cs typeface="Arial" panose="020B0604020202020204" pitchFamily="34" charset="0"/>
              </a:rPr>
              <a:t> take as long as slowest </a:t>
            </a:r>
            <a:r>
              <a:rPr lang="en-US" sz="600" dirty="0" err="1">
                <a:latin typeface="Arial" panose="020B0604020202020204" pitchFamily="34" charset="0"/>
                <a:cs typeface="Arial" panose="020B0604020202020204" pitchFamily="34" charset="0"/>
              </a:rPr>
              <a:t>inst</a:t>
            </a:r>
            <a:r>
              <a:rPr lang="en-US" sz="600" dirty="0">
                <a:latin typeface="Arial" panose="020B0604020202020204" pitchFamily="34" charset="0"/>
                <a:cs typeface="Arial" panose="020B0604020202020204" pitchFamily="34" charset="0"/>
              </a:rPr>
              <a:t>, slow clock speed.</a:t>
            </a:r>
          </a:p>
          <a:p>
            <a:r>
              <a:rPr lang="en-US" sz="600" dirty="0">
                <a:latin typeface="Arial" panose="020B0604020202020204" pitchFamily="34" charset="0"/>
                <a:cs typeface="Arial" panose="020B0604020202020204" pitchFamily="34" charset="0"/>
              </a:rPr>
              <a:t>adding </a:t>
            </a:r>
            <a:r>
              <a:rPr lang="en-US" sz="600" dirty="0" err="1">
                <a:latin typeface="Arial" panose="020B0604020202020204" pitchFamily="34" charset="0"/>
                <a:cs typeface="Arial" panose="020B0604020202020204" pitchFamily="34" charset="0"/>
              </a:rPr>
              <a:t>instr</a:t>
            </a:r>
            <a:r>
              <a:rPr lang="en-US" sz="600" dirty="0">
                <a:latin typeface="Arial" panose="020B0604020202020204" pitchFamily="34" charset="0"/>
                <a:cs typeface="Arial" panose="020B0604020202020204" pitchFamily="34" charset="0"/>
              </a:rPr>
              <a:t> tat req more logic gates, slower clock </a:t>
            </a:r>
            <a:r>
              <a:rPr lang="en-US" sz="600" dirty="0" err="1">
                <a:latin typeface="Arial" panose="020B0604020202020204" pitchFamily="34" charset="0"/>
                <a:cs typeface="Arial" panose="020B0604020202020204" pitchFamily="34" charset="0"/>
              </a:rPr>
              <a:t>spd</a:t>
            </a:r>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all parts of </a:t>
            </a:r>
            <a:r>
              <a:rPr lang="en-US" sz="600" dirty="0" err="1">
                <a:latin typeface="Arial" panose="020B0604020202020204" pitchFamily="34" charset="0"/>
                <a:cs typeface="Arial" panose="020B0604020202020204" pitchFamily="34" charset="0"/>
              </a:rPr>
              <a:t>dataparth</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regfile</a:t>
            </a:r>
            <a:r>
              <a:rPr lang="en-US" sz="600" dirty="0">
                <a:latin typeface="Arial" panose="020B0604020202020204" pitchFamily="34" charset="0"/>
                <a:cs typeface="Arial" panose="020B0604020202020204" pitchFamily="34" charset="0"/>
              </a:rPr>
              <a:t>, ALU) idle while waiting for instructions to complete.</a:t>
            </a:r>
          </a:p>
          <a:p>
            <a:r>
              <a:rPr lang="en-US" sz="600" dirty="0">
                <a:highlight>
                  <a:srgbClr val="FFFF00"/>
                </a:highlight>
                <a:latin typeface="Arial" panose="020B0604020202020204" pitchFamily="34" charset="0"/>
                <a:cs typeface="Arial" panose="020B0604020202020204" pitchFamily="34" charset="0"/>
              </a:rPr>
              <a:t>Pipelined </a:t>
            </a:r>
            <a:r>
              <a:rPr lang="en-US" sz="600" dirty="0" err="1">
                <a:highlight>
                  <a:srgbClr val="FFFF00"/>
                </a:highlight>
                <a:latin typeface="Arial" panose="020B0604020202020204" pitchFamily="34" charset="0"/>
                <a:cs typeface="Arial" panose="020B0604020202020204" pitchFamily="34" charset="0"/>
              </a:rPr>
              <a:t>datapath</a:t>
            </a:r>
            <a:r>
              <a:rPr lang="en-US" sz="600" dirty="0">
                <a:latin typeface="Arial" panose="020B0604020202020204" pitchFamily="34" charset="0"/>
                <a:cs typeface="Arial" panose="020B0604020202020204" pitchFamily="34" charset="0"/>
              </a:rPr>
              <a:t>: Split </a:t>
            </a:r>
            <a:r>
              <a:rPr lang="en-US" sz="600" dirty="0" err="1">
                <a:latin typeface="Arial" panose="020B0604020202020204" pitchFamily="34" charset="0"/>
                <a:cs typeface="Arial" panose="020B0604020202020204" pitchFamily="34" charset="0"/>
              </a:rPr>
              <a:t>datapath</a:t>
            </a:r>
            <a:r>
              <a:rPr lang="en-US" sz="600" dirty="0">
                <a:latin typeface="Arial" panose="020B0604020202020204" pitchFamily="34" charset="0"/>
                <a:cs typeface="Arial" panose="020B0604020202020204" pitchFamily="34" charset="0"/>
              </a:rPr>
              <a:t> into many smaller stage, each stage do a simple task. </a:t>
            </a:r>
          </a:p>
          <a:p>
            <a:pPr marL="171450" indent="-171450">
              <a:buFontTx/>
              <a:buChar char="-"/>
            </a:pPr>
            <a:r>
              <a:rPr lang="en-US" sz="600" dirty="0">
                <a:latin typeface="Arial" panose="020B0604020202020204" pitchFamily="34" charset="0"/>
                <a:cs typeface="Arial" panose="020B0604020202020204" pitchFamily="34" charset="0"/>
              </a:rPr>
              <a:t>Reduces logic gates in each stage, faster clock</a:t>
            </a:r>
          </a:p>
          <a:p>
            <a:pPr marL="171450" indent="-171450">
              <a:buFontTx/>
              <a:buChar char="-"/>
            </a:pPr>
            <a:r>
              <a:rPr lang="en-US" sz="600" dirty="0">
                <a:latin typeface="Arial" panose="020B0604020202020204" pitchFamily="34" charset="0"/>
                <a:cs typeface="Arial" panose="020B0604020202020204" pitchFamily="34" charset="0"/>
              </a:rPr>
              <a:t>Use register to store state of </a:t>
            </a:r>
            <a:r>
              <a:rPr lang="en-US" sz="600" dirty="0" err="1">
                <a:latin typeface="Arial" panose="020B0604020202020204" pitchFamily="34" charset="0"/>
                <a:cs typeface="Arial" panose="020B0604020202020204" pitchFamily="34" charset="0"/>
              </a:rPr>
              <a:t>inst</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btwn</a:t>
            </a:r>
            <a:r>
              <a:rPr lang="en-US" sz="600" dirty="0">
                <a:latin typeface="Arial" panose="020B0604020202020204" pitchFamily="34" charset="0"/>
                <a:cs typeface="Arial" panose="020B0604020202020204" pitchFamily="34" charset="0"/>
              </a:rPr>
              <a:t> stages</a:t>
            </a:r>
          </a:p>
          <a:p>
            <a:pPr marL="171450" indent="-171450">
              <a:buFontTx/>
              <a:buChar char="-"/>
            </a:pPr>
            <a:r>
              <a:rPr lang="en-US" sz="600" dirty="0">
                <a:latin typeface="Arial" panose="020B0604020202020204" pitchFamily="34" charset="0"/>
                <a:cs typeface="Arial" panose="020B0604020202020204" pitchFamily="34" charset="0"/>
              </a:rPr>
              <a:t>overlap the processing of several </a:t>
            </a:r>
            <a:r>
              <a:rPr lang="en-US" sz="600" dirty="0" err="1">
                <a:latin typeface="Arial" panose="020B0604020202020204" pitchFamily="34" charset="0"/>
                <a:cs typeface="Arial" panose="020B0604020202020204" pitchFamily="34" charset="0"/>
              </a:rPr>
              <a:t>instr</a:t>
            </a:r>
            <a:r>
              <a:rPr lang="en-US" sz="600" dirty="0">
                <a:latin typeface="Arial" panose="020B0604020202020204" pitchFamily="34" charset="0"/>
                <a:cs typeface="Arial" panose="020B0604020202020204" pitchFamily="34" charset="0"/>
              </a:rPr>
              <a:t> at 1 time, better utilization of gates.</a:t>
            </a: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08A305D-FD27-689E-7442-A122C2FA55B2}"/>
              </a:ext>
            </a:extLst>
          </p:cNvPr>
          <p:cNvSpPr/>
          <p:nvPr/>
        </p:nvSpPr>
        <p:spPr>
          <a:xfrm>
            <a:off x="1903933" y="-4732"/>
            <a:ext cx="1916234" cy="469985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2434CB-B221-B6AA-9819-A4155EFA4440}"/>
              </a:ext>
            </a:extLst>
          </p:cNvPr>
          <p:cNvSpPr txBox="1"/>
          <p:nvPr/>
        </p:nvSpPr>
        <p:spPr>
          <a:xfrm>
            <a:off x="1848187" y="-36623"/>
            <a:ext cx="2027726" cy="4893647"/>
          </a:xfrm>
          <a:prstGeom prst="rect">
            <a:avLst/>
          </a:prstGeom>
          <a:noFill/>
        </p:spPr>
        <p:txBody>
          <a:bodyPr wrap="square" rtlCol="0">
            <a:spAutoFit/>
          </a:bodyPr>
          <a:lstStyle/>
          <a:p>
            <a:r>
              <a:rPr lang="en-US" sz="600" dirty="0">
                <a:highlight>
                  <a:srgbClr val="00FF00"/>
                </a:highlight>
                <a:latin typeface="Arial" panose="020B0604020202020204" pitchFamily="34" charset="0"/>
                <a:cs typeface="Arial" panose="020B0604020202020204" pitchFamily="34" charset="0"/>
              </a:rPr>
              <a:t>Solutions to problem with pipelining</a:t>
            </a:r>
            <a:r>
              <a:rPr lang="en-US" sz="600" dirty="0">
                <a:latin typeface="Arial" panose="020B0604020202020204" pitchFamily="34" charset="0"/>
                <a:cs typeface="Arial" panose="020B0604020202020204" pitchFamily="34" charset="0"/>
              </a:rPr>
              <a:t>:</a:t>
            </a:r>
          </a:p>
          <a:p>
            <a:pPr marL="171450" indent="-171450">
              <a:buFontTx/>
              <a:buChar char="-"/>
            </a:pPr>
            <a:r>
              <a:rPr lang="en-US" sz="600" b="1" dirty="0">
                <a:latin typeface="Arial" panose="020B0604020202020204" pitchFamily="34" charset="0"/>
                <a:cs typeface="Arial" panose="020B0604020202020204" pitchFamily="34" charset="0"/>
              </a:rPr>
              <a:t>Stall</a:t>
            </a:r>
            <a:r>
              <a:rPr lang="en-US" sz="600" dirty="0">
                <a:latin typeface="Arial" panose="020B0604020202020204" pitchFamily="34" charset="0"/>
                <a:cs typeface="Arial" panose="020B0604020202020204" pitchFamily="34" charset="0"/>
              </a:rPr>
              <a:t> pipeline until result of BEQ is known (slow)</a:t>
            </a:r>
          </a:p>
          <a:p>
            <a:pPr marL="171450" indent="-171450">
              <a:buFontTx/>
              <a:buChar char="-"/>
            </a:pPr>
            <a:r>
              <a:rPr lang="en-US" sz="600" dirty="0">
                <a:latin typeface="Arial" panose="020B0604020202020204" pitchFamily="34" charset="0"/>
                <a:cs typeface="Arial" panose="020B0604020202020204" pitchFamily="34" charset="0"/>
              </a:rPr>
              <a:t>Do </a:t>
            </a:r>
            <a:r>
              <a:rPr lang="en-US" sz="600" b="1" dirty="0">
                <a:latin typeface="Arial" panose="020B0604020202020204" pitchFamily="34" charset="0"/>
                <a:cs typeface="Arial" panose="020B0604020202020204" pitchFamily="34" charset="0"/>
              </a:rPr>
              <a:t>speculative execution</a:t>
            </a:r>
            <a:r>
              <a:rPr lang="en-US" sz="600" dirty="0">
                <a:latin typeface="Arial" panose="020B0604020202020204" pitchFamily="34" charset="0"/>
                <a:cs typeface="Arial" panose="020B0604020202020204" pitchFamily="34" charset="0"/>
              </a:rPr>
              <a:t>, guess outcome of BEQ, fetch the </a:t>
            </a:r>
            <a:r>
              <a:rPr lang="en-US" sz="600" dirty="0" err="1">
                <a:latin typeface="Arial" panose="020B0604020202020204" pitchFamily="34" charset="0"/>
                <a:cs typeface="Arial" panose="020B0604020202020204" pitchFamily="34" charset="0"/>
              </a:rPr>
              <a:t>instr</a:t>
            </a:r>
            <a:r>
              <a:rPr lang="en-US" sz="600" dirty="0">
                <a:latin typeface="Arial" panose="020B0604020202020204" pitchFamily="34" charset="0"/>
                <a:cs typeface="Arial" panose="020B0604020202020204" pitchFamily="34" charset="0"/>
              </a:rPr>
              <a:t> to execute speculatively.</a:t>
            </a:r>
          </a:p>
          <a:p>
            <a:pPr marL="171450" indent="-171450">
              <a:buFontTx/>
              <a:buChar char="-"/>
            </a:pPr>
            <a:r>
              <a:rPr lang="en-US" sz="600" dirty="0">
                <a:latin typeface="Arial" panose="020B0604020202020204" pitchFamily="34" charset="0"/>
                <a:cs typeface="Arial" panose="020B0604020202020204" pitchFamily="34" charset="0"/>
              </a:rPr>
              <a:t>After outcome of BEQ is known:</a:t>
            </a:r>
          </a:p>
          <a:p>
            <a:pPr lvl="1"/>
            <a:r>
              <a:rPr lang="en-US" sz="600" dirty="0">
                <a:latin typeface="Arial" panose="020B0604020202020204" pitchFamily="34" charset="0"/>
                <a:cs typeface="Arial" panose="020B0604020202020204" pitchFamily="34" charset="0"/>
              </a:rPr>
              <a:t>- if correct, CPU proceeds</a:t>
            </a:r>
          </a:p>
          <a:p>
            <a:pPr lvl="1"/>
            <a:r>
              <a:rPr lang="en-US" sz="600" dirty="0">
                <a:latin typeface="Arial" panose="020B0604020202020204" pitchFamily="34" charset="0"/>
                <a:cs typeface="Arial" panose="020B0604020202020204" pitchFamily="34" charset="0"/>
              </a:rPr>
              <a:t>- if wrong, CPU squash all wrong instructions, rewind reg state, fetch correct instruction, then continue</a:t>
            </a:r>
          </a:p>
          <a:p>
            <a:r>
              <a:rPr lang="en-US" sz="600" dirty="0">
                <a:highlight>
                  <a:srgbClr val="FFFF00"/>
                </a:highlight>
                <a:latin typeface="Arial" panose="020B0604020202020204" pitchFamily="34" charset="0"/>
                <a:cs typeface="Arial" panose="020B0604020202020204" pitchFamily="34" charset="0"/>
              </a:rPr>
              <a:t>Speculative execution:</a:t>
            </a:r>
          </a:p>
          <a:p>
            <a:r>
              <a:rPr lang="en-US" sz="600" dirty="0">
                <a:latin typeface="Arial" panose="020B0604020202020204" pitchFamily="34" charset="0"/>
                <a:cs typeface="Arial" panose="020B0604020202020204" pitchFamily="34" charset="0"/>
              </a:rPr>
              <a:t>Require CPU to guess the outcome of a branch instruction using </a:t>
            </a:r>
            <a:r>
              <a:rPr lang="en-US" sz="600" b="1" dirty="0">
                <a:latin typeface="Arial" panose="020B0604020202020204" pitchFamily="34" charset="0"/>
                <a:cs typeface="Arial" panose="020B0604020202020204" pitchFamily="34" charset="0"/>
              </a:rPr>
              <a:t>branch prediction</a:t>
            </a:r>
          </a:p>
          <a:p>
            <a:r>
              <a:rPr lang="en-US" sz="600" dirty="0">
                <a:latin typeface="Arial" panose="020B0604020202020204" pitchFamily="34" charset="0"/>
                <a:cs typeface="Arial" panose="020B0604020202020204" pitchFamily="34" charset="0"/>
              </a:rPr>
              <a:t>Branch predictor approach:</a:t>
            </a:r>
          </a:p>
          <a:p>
            <a:pPr marL="228600" indent="-228600">
              <a:buAutoNum type="arabicPeriod"/>
            </a:pPr>
            <a:r>
              <a:rPr lang="en-US" sz="600" dirty="0">
                <a:latin typeface="Arial" panose="020B0604020202020204" pitchFamily="34" charset="0"/>
                <a:cs typeface="Arial" panose="020B0604020202020204" pitchFamily="34" charset="0"/>
              </a:rPr>
              <a:t>Always take/ always not take branch</a:t>
            </a:r>
          </a:p>
          <a:p>
            <a:pPr marL="228600" indent="-228600">
              <a:buAutoNum type="arabicPeriod"/>
            </a:pPr>
            <a:r>
              <a:rPr lang="en-US" sz="600" dirty="0">
                <a:latin typeface="Arial" panose="020B0604020202020204" pitchFamily="34" charset="0"/>
                <a:cs typeface="Arial" panose="020B0604020202020204" pitchFamily="34" charset="0"/>
              </a:rPr>
              <a:t>Branch predictor circuit</a:t>
            </a:r>
          </a:p>
          <a:p>
            <a:r>
              <a:rPr lang="en-US" sz="600" dirty="0">
                <a:highlight>
                  <a:srgbClr val="00FF00"/>
                </a:highlight>
                <a:latin typeface="Arial" panose="020B0604020202020204" pitchFamily="34" charset="0"/>
                <a:cs typeface="Arial" panose="020B0604020202020204" pitchFamily="34" charset="0"/>
              </a:rPr>
              <a:t>Simple Branch predictor:</a:t>
            </a:r>
          </a:p>
          <a:p>
            <a:r>
              <a:rPr lang="en-US" sz="600" dirty="0">
                <a:latin typeface="Arial" panose="020B0604020202020204" pitchFamily="34" charset="0"/>
                <a:cs typeface="Arial" panose="020B0604020202020204" pitchFamily="34" charset="0"/>
              </a:rPr>
              <a:t>2 bit saturating counter- </a:t>
            </a:r>
            <a:r>
              <a:rPr lang="en-US" sz="600" dirty="0" err="1">
                <a:latin typeface="Arial" panose="020B0604020202020204" pitchFamily="34" charset="0"/>
                <a:cs typeface="Arial" panose="020B0604020202020204" pitchFamily="34" charset="0"/>
              </a:rPr>
              <a:t>moore</a:t>
            </a:r>
            <a:r>
              <a:rPr lang="en-US" sz="600" dirty="0">
                <a:latin typeface="Arial" panose="020B0604020202020204" pitchFamily="34" charset="0"/>
                <a:cs typeface="Arial" panose="020B0604020202020204" pitchFamily="34" charset="0"/>
              </a:rPr>
              <a:t> FSM with 4 states</a:t>
            </a:r>
          </a:p>
          <a:p>
            <a:r>
              <a:rPr lang="en-US" sz="600" dirty="0">
                <a:latin typeface="Arial" panose="020B0604020202020204" pitchFamily="34" charset="0"/>
                <a:cs typeface="Arial" panose="020B0604020202020204" pitchFamily="34" charset="0"/>
              </a:rPr>
              <a:t>input: “</a:t>
            </a:r>
            <a:r>
              <a:rPr lang="en-US" sz="600" dirty="0" err="1">
                <a:latin typeface="Arial" panose="020B0604020202020204" pitchFamily="34" charset="0"/>
                <a:cs typeface="Arial" panose="020B0604020202020204" pitchFamily="34" charset="0"/>
              </a:rPr>
              <a:t>branchOutcome</a:t>
            </a:r>
            <a:r>
              <a:rPr lang="en-US" sz="600" dirty="0">
                <a:latin typeface="Arial" panose="020B0604020202020204" pitchFamily="34" charset="0"/>
                <a:cs typeface="Arial" panose="020B0604020202020204" pitchFamily="34" charset="0"/>
              </a:rPr>
              <a:t>” | output: “</a:t>
            </a:r>
            <a:r>
              <a:rPr lang="en-US" sz="600" dirty="0" err="1">
                <a:latin typeface="Arial" panose="020B0604020202020204" pitchFamily="34" charset="0"/>
                <a:cs typeface="Arial" panose="020B0604020202020204" pitchFamily="34" charset="0"/>
              </a:rPr>
              <a:t>branchPredict</a:t>
            </a:r>
            <a:r>
              <a:rPr lang="en-US" sz="600" dirty="0">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input connected to CPU control unit, if actual outcome of BEQ is branch is taken, </a:t>
            </a:r>
            <a:r>
              <a:rPr lang="en-US" sz="600" dirty="0" err="1">
                <a:latin typeface="Arial" panose="020B0604020202020204" pitchFamily="34" charset="0"/>
                <a:cs typeface="Arial" panose="020B0604020202020204" pitchFamily="34" charset="0"/>
              </a:rPr>
              <a:t>branchOutcome</a:t>
            </a:r>
            <a:r>
              <a:rPr lang="en-US" sz="600" dirty="0">
                <a:latin typeface="Arial" panose="020B0604020202020204" pitchFamily="34" charset="0"/>
                <a:cs typeface="Arial" panose="020B0604020202020204" pitchFamily="34" charset="0"/>
              </a:rPr>
              <a:t> set to 1, else set to 0</a:t>
            </a:r>
          </a:p>
          <a:p>
            <a:r>
              <a:rPr lang="en-US" sz="600" dirty="0">
                <a:latin typeface="Arial" panose="020B0604020202020204" pitchFamily="34" charset="0"/>
                <a:cs typeface="Arial" panose="020B0604020202020204" pitchFamily="34" charset="0"/>
              </a:rPr>
              <a:t>output connected to CPU control unit, if </a:t>
            </a:r>
            <a:r>
              <a:rPr lang="en-US" sz="600" dirty="0" err="1">
                <a:latin typeface="Arial" panose="020B0604020202020204" pitchFamily="34" charset="0"/>
                <a:cs typeface="Arial" panose="020B0604020202020204" pitchFamily="34" charset="0"/>
              </a:rPr>
              <a:t>branchPredict</a:t>
            </a:r>
            <a:r>
              <a:rPr lang="en-US" sz="600" dirty="0">
                <a:latin typeface="Arial" panose="020B0604020202020204" pitchFamily="34" charset="0"/>
                <a:cs typeface="Arial" panose="020B0604020202020204" pitchFamily="34" charset="0"/>
              </a:rPr>
              <a:t> set to 1, Control unit fetches instruction at branch target, if </a:t>
            </a:r>
            <a:r>
              <a:rPr lang="en-US" sz="600" dirty="0" err="1">
                <a:latin typeface="Arial" panose="020B0604020202020204" pitchFamily="34" charset="0"/>
                <a:cs typeface="Arial" panose="020B0604020202020204" pitchFamily="34" charset="0"/>
              </a:rPr>
              <a:t>branchPredict</a:t>
            </a:r>
            <a:r>
              <a:rPr lang="en-US" sz="600" dirty="0">
                <a:latin typeface="Arial" panose="020B0604020202020204" pitchFamily="34" charset="0"/>
                <a:cs typeface="Arial" panose="020B0604020202020204" pitchFamily="34" charset="0"/>
              </a:rPr>
              <a:t> 0, CU fetch next </a:t>
            </a:r>
            <a:r>
              <a:rPr lang="en-US" sz="600" dirty="0" err="1">
                <a:latin typeface="Arial" panose="020B0604020202020204" pitchFamily="34" charset="0"/>
                <a:cs typeface="Arial" panose="020B0604020202020204" pitchFamily="34" charset="0"/>
              </a:rPr>
              <a:t>inst</a:t>
            </a:r>
            <a:r>
              <a:rPr lang="en-US" sz="600" dirty="0">
                <a:latin typeface="Arial" panose="020B0604020202020204" pitchFamily="34" charset="0"/>
                <a:cs typeface="Arial" panose="020B0604020202020204" pitchFamily="34" charset="0"/>
              </a:rPr>
              <a:t> PC+4</a:t>
            </a:r>
          </a:p>
          <a:p>
            <a:r>
              <a:rPr lang="en-US" sz="600" dirty="0" err="1">
                <a:highlight>
                  <a:srgbClr val="FFFF00"/>
                </a:highlight>
                <a:latin typeface="Arial" panose="020B0604020202020204" pitchFamily="34" charset="0"/>
                <a:cs typeface="Arial" panose="020B0604020202020204" pitchFamily="34" charset="0"/>
              </a:rPr>
              <a:t>Spectre</a:t>
            </a:r>
            <a:r>
              <a:rPr lang="en-US" sz="600" dirty="0">
                <a:highlight>
                  <a:srgbClr val="FFFF00"/>
                </a:highlight>
                <a:latin typeface="Arial" panose="020B0604020202020204" pitchFamily="34" charset="0"/>
                <a:cs typeface="Arial" panose="020B0604020202020204" pitchFamily="34" charset="0"/>
              </a:rPr>
              <a:t> Attack: </a:t>
            </a:r>
          </a:p>
          <a:p>
            <a:pPr marL="228600" indent="-228600">
              <a:buAutoNum type="arabicPeriod"/>
            </a:pPr>
            <a:r>
              <a:rPr lang="en-US" sz="600" dirty="0">
                <a:latin typeface="Arial" panose="020B0604020202020204" pitchFamily="34" charset="0"/>
                <a:cs typeface="Arial" panose="020B0604020202020204" pitchFamily="34" charset="0"/>
              </a:rPr>
              <a:t>Prime the branch predictor of the CPU by running code snippet few times with input ”x” to ”train” predictor to predict the “if” will result to ”true”.</a:t>
            </a:r>
          </a:p>
          <a:p>
            <a:pPr marL="228600" indent="-228600">
              <a:buAutoNum type="arabicPeriod"/>
            </a:pPr>
            <a:r>
              <a:rPr lang="en-US" sz="600" dirty="0">
                <a:latin typeface="Arial" panose="020B0604020202020204" pitchFamily="34" charset="0"/>
                <a:cs typeface="Arial" panose="020B0604020202020204" pitchFamily="34" charset="0"/>
              </a:rPr>
              <a:t>Now </a:t>
            </a:r>
            <a:r>
              <a:rPr lang="en-US" sz="600" b="1" dirty="0">
                <a:latin typeface="Arial" panose="020B0604020202020204" pitchFamily="34" charset="0"/>
                <a:cs typeface="Arial" panose="020B0604020202020204" pitchFamily="34" charset="0"/>
              </a:rPr>
              <a:t>intentionally</a:t>
            </a:r>
            <a:r>
              <a:rPr lang="en-US" sz="600" dirty="0">
                <a:latin typeface="Arial" panose="020B0604020202020204" pitchFamily="34" charset="0"/>
                <a:cs typeface="Arial" panose="020B0604020202020204" pitchFamily="34" charset="0"/>
              </a:rPr>
              <a:t> input x &gt; array1_size</a:t>
            </a:r>
          </a:p>
          <a:p>
            <a:pPr marL="228600" indent="-228600">
              <a:buAutoNum type="arabicPeriod"/>
            </a:pPr>
            <a:r>
              <a:rPr lang="en-US" sz="600" dirty="0">
                <a:latin typeface="Arial" panose="020B0604020202020204" pitchFamily="34" charset="0"/>
                <a:cs typeface="Arial" panose="020B0604020202020204" pitchFamily="34" charset="0"/>
              </a:rPr>
              <a:t>As array1_size not in cache, </a:t>
            </a:r>
            <a:r>
              <a:rPr lang="en-US" sz="600" b="1" dirty="0">
                <a:latin typeface="Arial" panose="020B0604020202020204" pitchFamily="34" charset="0"/>
                <a:cs typeface="Arial" panose="020B0604020202020204" pitchFamily="34" charset="0"/>
              </a:rPr>
              <a:t>cache miss</a:t>
            </a:r>
            <a:r>
              <a:rPr lang="en-US" sz="600" dirty="0">
                <a:latin typeface="Arial" panose="020B0604020202020204" pitchFamily="34" charset="0"/>
                <a:cs typeface="Arial" panose="020B0604020202020204" pitchFamily="34" charset="0"/>
              </a:rPr>
              <a:t>, CPU need time to retrieve this from mem.</a:t>
            </a:r>
          </a:p>
          <a:p>
            <a:pPr marL="228600" indent="-228600">
              <a:buAutoNum type="arabicPeriod"/>
            </a:pPr>
            <a:r>
              <a:rPr lang="en-US" sz="600" dirty="0">
                <a:latin typeface="Arial" panose="020B0604020202020204" pitchFamily="34" charset="0"/>
                <a:cs typeface="Arial" panose="020B0604020202020204" pitchFamily="34" charset="0"/>
              </a:rPr>
              <a:t>Since branch predictor primed to return “true”, it </a:t>
            </a:r>
            <a:r>
              <a:rPr lang="en-US" sz="600" b="1" dirty="0">
                <a:latin typeface="Arial" panose="020B0604020202020204" pitchFamily="34" charset="0"/>
                <a:cs typeface="Arial" panose="020B0604020202020204" pitchFamily="34" charset="0"/>
              </a:rPr>
              <a:t>runs the code anyway</a:t>
            </a:r>
            <a:r>
              <a:rPr lang="en-US" sz="600" dirty="0">
                <a:latin typeface="Arial" panose="020B0604020202020204" pitchFamily="34" charset="0"/>
                <a:cs typeface="Arial" panose="020B0604020202020204" pitchFamily="34" charset="0"/>
              </a:rPr>
              <a:t>, and read value at array1[x], returning value </a:t>
            </a:r>
            <a:r>
              <a:rPr lang="en-US" sz="600" b="1" dirty="0">
                <a:latin typeface="Arial" panose="020B0604020202020204" pitchFamily="34" charset="0"/>
                <a:cs typeface="Arial" panose="020B0604020202020204" pitchFamily="34" charset="0"/>
              </a:rPr>
              <a:t>k</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smwhr</a:t>
            </a:r>
            <a:r>
              <a:rPr lang="en-US" sz="600" dirty="0">
                <a:latin typeface="Arial" panose="020B0604020202020204" pitchFamily="34" charset="0"/>
                <a:cs typeface="Arial" panose="020B0604020202020204" pitchFamily="34" charset="0"/>
              </a:rPr>
              <a:t> in cache</a:t>
            </a:r>
          </a:p>
          <a:p>
            <a:pPr marL="228600" indent="-228600">
              <a:buAutoNum type="arabicPeriod"/>
            </a:pPr>
            <a:r>
              <a:rPr lang="en-US" sz="600" dirty="0">
                <a:latin typeface="Arial" panose="020B0604020202020204" pitchFamily="34" charset="0"/>
                <a:cs typeface="Arial" panose="020B0604020202020204" pitchFamily="34" charset="0"/>
              </a:rPr>
              <a:t>since k is in cache, it </a:t>
            </a:r>
            <a:r>
              <a:rPr lang="en-US" sz="600" b="1" dirty="0">
                <a:latin typeface="Arial" panose="020B0604020202020204" pitchFamily="34" charset="0"/>
                <a:cs typeface="Arial" panose="020B0604020202020204" pitchFamily="34" charset="0"/>
              </a:rPr>
              <a:t>returns faster </a:t>
            </a:r>
            <a:r>
              <a:rPr lang="en-US" sz="600" dirty="0">
                <a:latin typeface="Arial" panose="020B0604020202020204" pitchFamily="34" charset="0"/>
                <a:cs typeface="Arial" panose="020B0604020202020204" pitchFamily="34" charset="0"/>
              </a:rPr>
              <a:t>than array1_size from memory.</a:t>
            </a:r>
          </a:p>
          <a:p>
            <a:pPr marL="228600" indent="-228600">
              <a:buAutoNum type="arabicPeriod"/>
            </a:pPr>
            <a:r>
              <a:rPr lang="en-US" sz="600" dirty="0">
                <a:latin typeface="Arial" panose="020B0604020202020204" pitchFamily="34" charset="0"/>
                <a:cs typeface="Arial" panose="020B0604020202020204" pitchFamily="34" charset="0"/>
              </a:rPr>
              <a:t>CPU now </a:t>
            </a:r>
            <a:r>
              <a:rPr lang="en-US" sz="600" b="1" dirty="0">
                <a:latin typeface="Arial" panose="020B0604020202020204" pitchFamily="34" charset="0"/>
                <a:cs typeface="Arial" panose="020B0604020202020204" pitchFamily="34" charset="0"/>
              </a:rPr>
              <a:t>speculatively</a:t>
            </a:r>
            <a:r>
              <a:rPr lang="en-US" sz="600" dirty="0">
                <a:latin typeface="Arial" panose="020B0604020202020204" pitchFamily="34" charset="0"/>
                <a:cs typeface="Arial" panose="020B0604020202020204" pitchFamily="34" charset="0"/>
              </a:rPr>
              <a:t> request for integer located at array2[k*4096]</a:t>
            </a:r>
          </a:p>
          <a:p>
            <a:pPr marL="228600" indent="-228600">
              <a:buAutoNum type="arabicPeriod"/>
            </a:pPr>
            <a:r>
              <a:rPr lang="en-US" sz="600" dirty="0">
                <a:latin typeface="Arial" panose="020B0604020202020204" pitchFamily="34" charset="0"/>
                <a:cs typeface="Arial" panose="020B0604020202020204" pitchFamily="34" charset="0"/>
              </a:rPr>
              <a:t>Since no elements in array2 are cached, only block with array2[k*4096] brought into cache</a:t>
            </a:r>
          </a:p>
          <a:p>
            <a:pPr marL="228600" indent="-228600">
              <a:buAutoNum type="arabicPeriod"/>
            </a:pPr>
            <a:r>
              <a:rPr lang="en-US" sz="600" dirty="0">
                <a:latin typeface="Arial" panose="020B0604020202020204" pitchFamily="34" charset="0"/>
                <a:cs typeface="Arial" panose="020B0604020202020204" pitchFamily="34" charset="0"/>
              </a:rPr>
              <a:t>Now, outcome of BEQ determined, CPU realized it was wrong</a:t>
            </a:r>
          </a:p>
          <a:p>
            <a:pPr marL="228600" indent="-228600">
              <a:buAutoNum type="arabicPeriod"/>
            </a:pPr>
            <a:r>
              <a:rPr lang="en-US" sz="600" dirty="0">
                <a:latin typeface="Arial" panose="020B0604020202020204" pitchFamily="34" charset="0"/>
                <a:cs typeface="Arial" panose="020B0604020202020204" pitchFamily="34" charset="0"/>
              </a:rPr>
              <a:t>CPU squash all wrong instruction and revert register states, but </a:t>
            </a:r>
            <a:r>
              <a:rPr lang="en-US" sz="600" b="1" dirty="0">
                <a:latin typeface="Arial" panose="020B0604020202020204" pitchFamily="34" charset="0"/>
                <a:cs typeface="Arial" panose="020B0604020202020204" pitchFamily="34" charset="0"/>
              </a:rPr>
              <a:t>cache state is unchanged</a:t>
            </a:r>
          </a:p>
          <a:p>
            <a:pPr marL="228600" indent="-228600">
              <a:buAutoNum type="arabicPeriod"/>
            </a:pPr>
            <a:r>
              <a:rPr lang="en-US" sz="600" dirty="0">
                <a:latin typeface="Arial" panose="020B0604020202020204" pitchFamily="34" charset="0"/>
                <a:cs typeface="Arial" panose="020B0604020202020204" pitchFamily="34" charset="0"/>
              </a:rPr>
              <a:t>Attacker still </a:t>
            </a:r>
            <a:r>
              <a:rPr lang="en-US" sz="600" b="1" dirty="0">
                <a:latin typeface="Arial" panose="020B0604020202020204" pitchFamily="34" charset="0"/>
                <a:cs typeface="Arial" panose="020B0604020202020204" pitchFamily="34" charset="0"/>
              </a:rPr>
              <a:t>doesn’t know </a:t>
            </a:r>
            <a:r>
              <a:rPr lang="en-US" sz="600" dirty="0">
                <a:latin typeface="Arial" panose="020B0604020202020204" pitchFamily="34" charset="0"/>
                <a:cs typeface="Arial" panose="020B0604020202020204" pitchFamily="34" charset="0"/>
              </a:rPr>
              <a:t>value of k</a:t>
            </a:r>
          </a:p>
          <a:p>
            <a:pPr marL="228600" indent="-228600">
              <a:buAutoNum type="arabicPeriod"/>
            </a:pPr>
            <a:r>
              <a:rPr lang="en-US" sz="600" dirty="0">
                <a:latin typeface="Arial" panose="020B0604020202020204" pitchFamily="34" charset="0"/>
                <a:cs typeface="Arial" panose="020B0604020202020204" pitchFamily="34" charset="0"/>
              </a:rPr>
              <a:t>Now he sequentially requests data for array2[</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*4096], for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=0,1,2... and measure time taken for each mem read. when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=k, </a:t>
            </a:r>
            <a:r>
              <a:rPr lang="en-US" sz="600" b="1" dirty="0">
                <a:latin typeface="Arial" panose="020B0604020202020204" pitchFamily="34" charset="0"/>
                <a:cs typeface="Arial" panose="020B0604020202020204" pitchFamily="34" charset="0"/>
              </a:rPr>
              <a:t>time </a:t>
            </a:r>
            <a:r>
              <a:rPr lang="en-US" sz="600" dirty="0">
                <a:latin typeface="Arial" panose="020B0604020202020204" pitchFamily="34" charset="0"/>
                <a:cs typeface="Arial" panose="020B0604020202020204" pitchFamily="34" charset="0"/>
              </a:rPr>
              <a:t>taken for the mem read is </a:t>
            </a:r>
            <a:r>
              <a:rPr lang="en-US" sz="600" b="1" dirty="0">
                <a:latin typeface="Arial" panose="020B0604020202020204" pitchFamily="34" charset="0"/>
                <a:cs typeface="Arial" panose="020B0604020202020204" pitchFamily="34" charset="0"/>
              </a:rPr>
              <a:t>much shorter </a:t>
            </a:r>
            <a:r>
              <a:rPr lang="en-US" sz="600" dirty="0">
                <a:latin typeface="Arial" panose="020B0604020202020204" pitchFamily="34" charset="0"/>
                <a:cs typeface="Arial" panose="020B0604020202020204" pitchFamily="34" charset="0"/>
              </a:rPr>
              <a:t>as k is in cache, now </a:t>
            </a:r>
            <a:r>
              <a:rPr lang="en-US" sz="600" b="1" dirty="0">
                <a:latin typeface="Arial" panose="020B0604020202020204" pitchFamily="34" charset="0"/>
                <a:cs typeface="Arial" panose="020B0604020202020204" pitchFamily="34" charset="0"/>
              </a:rPr>
              <a:t>Attacker knows k.</a:t>
            </a:r>
          </a:p>
        </p:txBody>
      </p:sp>
      <p:sp>
        <p:nvSpPr>
          <p:cNvPr id="14" name="Rectangle 13">
            <a:extLst>
              <a:ext uri="{FF2B5EF4-FFF2-40B4-BE49-F238E27FC236}">
                <a16:creationId xmlns:a16="http://schemas.microsoft.com/office/drawing/2014/main" id="{F2AD8A84-B2E5-A729-12DD-004D14AD777B}"/>
              </a:ext>
            </a:extLst>
          </p:cNvPr>
          <p:cNvSpPr/>
          <p:nvPr/>
        </p:nvSpPr>
        <p:spPr>
          <a:xfrm>
            <a:off x="1903933" y="4695122"/>
            <a:ext cx="1916234" cy="217303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BF63C2-4B2B-383E-E899-3E4C741309E8}"/>
              </a:ext>
            </a:extLst>
          </p:cNvPr>
          <p:cNvSpPr txBox="1"/>
          <p:nvPr/>
        </p:nvSpPr>
        <p:spPr>
          <a:xfrm>
            <a:off x="1836159" y="4695122"/>
            <a:ext cx="2027726" cy="2308324"/>
          </a:xfrm>
          <a:prstGeom prst="rect">
            <a:avLst/>
          </a:prstGeom>
          <a:noFill/>
        </p:spPr>
        <p:txBody>
          <a:bodyPr wrap="square" rtlCol="0">
            <a:spAutoFit/>
          </a:bodyPr>
          <a:lstStyle/>
          <a:p>
            <a:r>
              <a:rPr lang="en-US" sz="600" b="1" dirty="0">
                <a:highlight>
                  <a:srgbClr val="FFFF00"/>
                </a:highlight>
                <a:latin typeface="Arial" panose="020B0604020202020204" pitchFamily="34" charset="0"/>
                <a:cs typeface="Arial" panose="020B0604020202020204" pitchFamily="34" charset="0"/>
              </a:rPr>
              <a:t>CIA triad:</a:t>
            </a:r>
          </a:p>
          <a:p>
            <a:r>
              <a:rPr lang="en-US" sz="600" dirty="0">
                <a:highlight>
                  <a:srgbClr val="00FF00"/>
                </a:highlight>
                <a:latin typeface="Arial" panose="020B0604020202020204" pitchFamily="34" charset="0"/>
                <a:cs typeface="Arial" panose="020B0604020202020204" pitchFamily="34" charset="0"/>
              </a:rPr>
              <a:t>Confidentiality:</a:t>
            </a:r>
            <a:r>
              <a:rPr lang="en-US" sz="600" dirty="0">
                <a:latin typeface="Arial" panose="020B0604020202020204" pitchFamily="34" charset="0"/>
                <a:cs typeface="Arial" panose="020B0604020202020204" pitchFamily="34" charset="0"/>
              </a:rPr>
              <a:t> attacker</a:t>
            </a:r>
            <a:r>
              <a:rPr lang="en-US" sz="600" b="1"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unable to decipher any secret data being transmitted between legitimate parties.</a:t>
            </a:r>
          </a:p>
          <a:p>
            <a:r>
              <a:rPr lang="en-US" sz="600" dirty="0">
                <a:highlight>
                  <a:srgbClr val="00FF00"/>
                </a:highlight>
                <a:latin typeface="Arial" panose="020B0604020202020204" pitchFamily="34" charset="0"/>
                <a:cs typeface="Arial" panose="020B0604020202020204" pitchFamily="34" charset="0"/>
              </a:rPr>
              <a:t>Integrity: </a:t>
            </a:r>
            <a:r>
              <a:rPr lang="en-US" sz="600" dirty="0">
                <a:latin typeface="Arial" panose="020B0604020202020204" pitchFamily="34" charset="0"/>
                <a:cs typeface="Arial" panose="020B0604020202020204" pitchFamily="34" charset="0"/>
              </a:rPr>
              <a:t>attacker unable to modify data being transmitted between legitimate parties without being detected</a:t>
            </a:r>
          </a:p>
          <a:p>
            <a:r>
              <a:rPr lang="en-US" sz="600" dirty="0">
                <a:highlight>
                  <a:srgbClr val="00FF00"/>
                </a:highlight>
                <a:latin typeface="Arial" panose="020B0604020202020204" pitchFamily="34" charset="0"/>
                <a:cs typeface="Arial" panose="020B0604020202020204" pitchFamily="34" charset="0"/>
              </a:rPr>
              <a:t>Availability: </a:t>
            </a:r>
            <a:r>
              <a:rPr lang="en-US" sz="600" dirty="0">
                <a:latin typeface="Arial" panose="020B0604020202020204" pitchFamily="34" charset="0"/>
                <a:cs typeface="Arial" panose="020B0604020202020204" pitchFamily="34" charset="0"/>
              </a:rPr>
              <a:t>services provided by some party are resilient against interruptions caused by attackers</a:t>
            </a:r>
          </a:p>
          <a:p>
            <a:r>
              <a:rPr lang="en-US" sz="600" dirty="0">
                <a:highlight>
                  <a:srgbClr val="FFFF00"/>
                </a:highlight>
                <a:latin typeface="Arial" panose="020B0604020202020204" pitchFamily="34" charset="0"/>
                <a:cs typeface="Arial" panose="020B0604020202020204" pitchFamily="34" charset="0"/>
              </a:rPr>
              <a:t>Security policy: </a:t>
            </a:r>
            <a:r>
              <a:rPr lang="en-US" sz="600" b="1" dirty="0">
                <a:latin typeface="Arial" panose="020B0604020202020204" pitchFamily="34" charset="0"/>
                <a:cs typeface="Arial" panose="020B0604020202020204" pitchFamily="34" charset="0"/>
              </a:rPr>
              <a:t>statement</a:t>
            </a:r>
            <a:r>
              <a:rPr lang="en-US" sz="600" dirty="0">
                <a:latin typeface="Arial" panose="020B0604020202020204" pitchFamily="34" charset="0"/>
                <a:cs typeface="Arial" panose="020B0604020202020204" pitchFamily="34" charset="0"/>
              </a:rPr>
              <a:t> of what is &amp; is not allowed</a:t>
            </a:r>
          </a:p>
          <a:p>
            <a:r>
              <a:rPr lang="en-US" sz="600" dirty="0">
                <a:latin typeface="Arial" panose="020B0604020202020204" pitchFamily="34" charset="0"/>
                <a:cs typeface="Arial" panose="020B0604020202020204" pitchFamily="34" charset="0"/>
              </a:rPr>
              <a:t>A type of system requirement, or refinement of more abstract properties.</a:t>
            </a:r>
          </a:p>
          <a:p>
            <a:r>
              <a:rPr lang="en-US" sz="600" dirty="0">
                <a:highlight>
                  <a:srgbClr val="FFFF00"/>
                </a:highlight>
                <a:latin typeface="Arial" panose="020B0604020202020204" pitchFamily="34" charset="0"/>
                <a:cs typeface="Arial" panose="020B0604020202020204" pitchFamily="34" charset="0"/>
              </a:rPr>
              <a:t>Security mechanism</a:t>
            </a:r>
            <a:r>
              <a:rPr lang="en-US" sz="600" dirty="0">
                <a:latin typeface="Arial" panose="020B0604020202020204" pitchFamily="34" charset="0"/>
                <a:cs typeface="Arial" panose="020B0604020202020204" pitchFamily="34" charset="0"/>
              </a:rPr>
              <a:t>: </a:t>
            </a:r>
            <a:r>
              <a:rPr lang="en-US" sz="600" b="1" dirty="0">
                <a:latin typeface="Arial" panose="020B0604020202020204" pitchFamily="34" charset="0"/>
                <a:cs typeface="Arial" panose="020B0604020202020204" pitchFamily="34" charset="0"/>
              </a:rPr>
              <a:t>method, tool or procedure </a:t>
            </a:r>
            <a:r>
              <a:rPr lang="en-US" sz="600" dirty="0">
                <a:latin typeface="Arial" panose="020B0604020202020204" pitchFamily="34" charset="0"/>
                <a:cs typeface="Arial" panose="020B0604020202020204" pitchFamily="34" charset="0"/>
              </a:rPr>
              <a:t>to enforce a security policy. 3 main classes: </a:t>
            </a:r>
          </a:p>
          <a:p>
            <a:r>
              <a:rPr lang="en-US" sz="600" b="1" dirty="0">
                <a:latin typeface="Arial" panose="020B0604020202020204" pitchFamily="34" charset="0"/>
                <a:cs typeface="Arial" panose="020B0604020202020204" pitchFamily="34" charset="0"/>
              </a:rPr>
              <a:t>Prevention, Detection, Recovery</a:t>
            </a:r>
          </a:p>
          <a:p>
            <a:r>
              <a:rPr lang="en-US" sz="600" dirty="0">
                <a:highlight>
                  <a:srgbClr val="FFFF00"/>
                </a:highlight>
                <a:latin typeface="Arial" panose="020B0604020202020204" pitchFamily="34" charset="0"/>
                <a:cs typeface="Arial" panose="020B0604020202020204" pitchFamily="34" charset="0"/>
              </a:rPr>
              <a:t>Security model</a:t>
            </a:r>
            <a:r>
              <a:rPr lang="en-US" sz="600" dirty="0">
                <a:latin typeface="Arial" panose="020B0604020202020204" pitchFamily="34" charset="0"/>
                <a:cs typeface="Arial" panose="020B0604020202020204" pitchFamily="34" charset="0"/>
              </a:rPr>
              <a:t>: model that represents particular set of security policies.</a:t>
            </a:r>
          </a:p>
          <a:p>
            <a:r>
              <a:rPr lang="en-US" sz="600" dirty="0">
                <a:highlight>
                  <a:srgbClr val="FFFF00"/>
                </a:highlight>
                <a:latin typeface="Arial" panose="020B0604020202020204" pitchFamily="34" charset="0"/>
                <a:cs typeface="Arial" panose="020B0604020202020204" pitchFamily="34" charset="0"/>
              </a:rPr>
              <a:t>Access Control: </a:t>
            </a:r>
            <a:r>
              <a:rPr lang="en-US" sz="600" dirty="0">
                <a:latin typeface="Arial" panose="020B0604020202020204" pitchFamily="34" charset="0"/>
                <a:cs typeface="Arial" panose="020B0604020202020204" pitchFamily="34" charset="0"/>
              </a:rPr>
              <a:t>used alone or in combination</a:t>
            </a:r>
          </a:p>
          <a:p>
            <a:r>
              <a:rPr lang="en-US" sz="600" dirty="0">
                <a:highlight>
                  <a:srgbClr val="00FF00"/>
                </a:highlight>
                <a:latin typeface="Arial" panose="020B0604020202020204" pitchFamily="34" charset="0"/>
                <a:cs typeface="Arial" panose="020B0604020202020204" pitchFamily="34" charset="0"/>
              </a:rPr>
              <a:t>Discretionary Access control (DAC)</a:t>
            </a:r>
            <a:r>
              <a:rPr lang="en-US" sz="600" dirty="0">
                <a:latin typeface="Arial" panose="020B0604020202020204" pitchFamily="34" charset="0"/>
                <a:cs typeface="Arial" panose="020B0604020202020204" pitchFamily="34" charset="0"/>
              </a:rPr>
              <a:t>: individual user sets access control mechanism to allow or deny access to an object, </a:t>
            </a:r>
            <a:r>
              <a:rPr lang="en-US" sz="600" dirty="0">
                <a:solidFill>
                  <a:schemeClr val="accent6">
                    <a:lumMod val="75000"/>
                  </a:schemeClr>
                </a:solidFill>
                <a:latin typeface="Arial" panose="020B0604020202020204" pitchFamily="34" charset="0"/>
                <a:cs typeface="Arial" panose="020B0604020202020204" pitchFamily="34" charset="0"/>
              </a:rPr>
              <a:t>blog owner decide who can </a:t>
            </a:r>
            <a:r>
              <a:rPr lang="en-US" sz="600" dirty="0" err="1">
                <a:solidFill>
                  <a:schemeClr val="accent6">
                    <a:lumMod val="75000"/>
                  </a:schemeClr>
                </a:solidFill>
                <a:latin typeface="Arial" panose="020B0604020202020204" pitchFamily="34" charset="0"/>
                <a:cs typeface="Arial" panose="020B0604020202020204" pitchFamily="34" charset="0"/>
              </a:rPr>
              <a:t>r&amp;w</a:t>
            </a:r>
            <a:r>
              <a:rPr lang="en-US" sz="600" dirty="0">
                <a:solidFill>
                  <a:schemeClr val="accent6">
                    <a:lumMod val="75000"/>
                  </a:schemeClr>
                </a:solidFill>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Mandatory Access control (MAC): system mechanism controls access to object and the individual cannot alter that access, </a:t>
            </a:r>
            <a:r>
              <a:rPr lang="en-US" sz="600" dirty="0">
                <a:solidFill>
                  <a:schemeClr val="accent6">
                    <a:lumMod val="75000"/>
                  </a:schemeClr>
                </a:solidFill>
                <a:latin typeface="Arial" panose="020B0604020202020204" pitchFamily="34" charset="0"/>
                <a:cs typeface="Arial" panose="020B0604020202020204" pitchFamily="34" charset="0"/>
              </a:rPr>
              <a:t>police can intercept suspect phone</a:t>
            </a:r>
          </a:p>
          <a:p>
            <a:endParaRPr lang="en-US" sz="6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8F2ABEA-B3E2-07E5-12D0-CCA3F2599AE4}"/>
              </a:ext>
            </a:extLst>
          </p:cNvPr>
          <p:cNvSpPr/>
          <p:nvPr/>
        </p:nvSpPr>
        <p:spPr>
          <a:xfrm>
            <a:off x="3820167" y="-48068"/>
            <a:ext cx="1916233" cy="6906067"/>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78CF5AC-4985-BE8F-D22E-165D58595F34}"/>
              </a:ext>
            </a:extLst>
          </p:cNvPr>
          <p:cNvSpPr txBox="1"/>
          <p:nvPr/>
        </p:nvSpPr>
        <p:spPr>
          <a:xfrm>
            <a:off x="3742657" y="-48068"/>
            <a:ext cx="2027726" cy="7294305"/>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Type of security policy:</a:t>
            </a:r>
          </a:p>
          <a:p>
            <a:r>
              <a:rPr lang="en-US" sz="600" dirty="0">
                <a:highlight>
                  <a:srgbClr val="00FF00"/>
                </a:highlight>
                <a:latin typeface="Arial" panose="020B0604020202020204" pitchFamily="34" charset="0"/>
                <a:cs typeface="Arial" panose="020B0604020202020204" pitchFamily="34" charset="0"/>
              </a:rPr>
              <a:t>Military</a:t>
            </a:r>
            <a:r>
              <a:rPr lang="en-US" sz="600" dirty="0">
                <a:latin typeface="Arial" panose="020B0604020202020204" pitchFamily="34" charset="0"/>
                <a:cs typeface="Arial" panose="020B0604020202020204" pitchFamily="34" charset="0"/>
              </a:rPr>
              <a:t>: primarily provide confidentiality, secret</a:t>
            </a:r>
          </a:p>
          <a:p>
            <a:r>
              <a:rPr lang="en-US" sz="600" dirty="0">
                <a:highlight>
                  <a:srgbClr val="00FF00"/>
                </a:highlight>
                <a:latin typeface="Arial" panose="020B0604020202020204" pitchFamily="34" charset="0"/>
                <a:cs typeface="Arial" panose="020B0604020202020204" pitchFamily="34" charset="0"/>
              </a:rPr>
              <a:t>Commercial</a:t>
            </a:r>
            <a:r>
              <a:rPr lang="en-US" sz="600" dirty="0">
                <a:latin typeface="Arial" panose="020B0604020202020204" pitchFamily="34" charset="0"/>
                <a:cs typeface="Arial" panose="020B0604020202020204" pitchFamily="34" charset="0"/>
              </a:rPr>
              <a:t>: primarily provide integrity, tamper proof</a:t>
            </a:r>
          </a:p>
          <a:p>
            <a:r>
              <a:rPr lang="en-US" sz="600" dirty="0">
                <a:highlight>
                  <a:srgbClr val="00FF00"/>
                </a:highlight>
                <a:latin typeface="Arial" panose="020B0604020202020204" pitchFamily="34" charset="0"/>
                <a:cs typeface="Arial" panose="020B0604020202020204" pitchFamily="34" charset="0"/>
              </a:rPr>
              <a:t>Confidentiality</a:t>
            </a:r>
            <a:r>
              <a:rPr lang="en-US" sz="600" dirty="0">
                <a:latin typeface="Arial" panose="020B0604020202020204" pitchFamily="34" charset="0"/>
                <a:cs typeface="Arial" panose="020B0604020202020204" pitchFamily="34" charset="0"/>
              </a:rPr>
              <a:t>: dealing only with confidentiality</a:t>
            </a:r>
          </a:p>
          <a:p>
            <a:r>
              <a:rPr lang="en-US" sz="600" dirty="0">
                <a:highlight>
                  <a:srgbClr val="00FF00"/>
                </a:highlight>
                <a:latin typeface="Arial" panose="020B0604020202020204" pitchFamily="34" charset="0"/>
                <a:cs typeface="Arial" panose="020B0604020202020204" pitchFamily="34" charset="0"/>
              </a:rPr>
              <a:t>Integrity</a:t>
            </a:r>
            <a:r>
              <a:rPr lang="en-US" sz="600" dirty="0">
                <a:latin typeface="Arial" panose="020B0604020202020204" pitchFamily="34" charset="0"/>
                <a:cs typeface="Arial" panose="020B0604020202020204" pitchFamily="34" charset="0"/>
              </a:rPr>
              <a:t>: dealing only with integrity</a:t>
            </a:r>
          </a:p>
          <a:p>
            <a:r>
              <a:rPr lang="en-US" sz="600" dirty="0">
                <a:highlight>
                  <a:srgbClr val="FFFF00"/>
                </a:highlight>
                <a:latin typeface="Arial" panose="020B0604020202020204" pitchFamily="34" charset="0"/>
                <a:cs typeface="Arial" panose="020B0604020202020204" pitchFamily="34" charset="0"/>
              </a:rPr>
              <a:t>Security policy language</a:t>
            </a:r>
            <a:r>
              <a:rPr lang="en-US" sz="600" dirty="0">
                <a:latin typeface="Arial" panose="020B0604020202020204" pitchFamily="34" charset="0"/>
                <a:cs typeface="Arial" panose="020B0604020202020204" pitchFamily="34" charset="0"/>
              </a:rPr>
              <a:t>: express security policies (policy constraints) in precise way</a:t>
            </a:r>
          </a:p>
          <a:p>
            <a:r>
              <a:rPr lang="en-US" sz="600" dirty="0">
                <a:highlight>
                  <a:srgbClr val="00FF00"/>
                </a:highlight>
                <a:latin typeface="Arial" panose="020B0604020202020204" pitchFamily="34" charset="0"/>
                <a:cs typeface="Arial" panose="020B0604020202020204" pitchFamily="34" charset="0"/>
              </a:rPr>
              <a:t>High-level: </a:t>
            </a:r>
            <a:r>
              <a:rPr lang="en-US" sz="600" dirty="0">
                <a:latin typeface="Arial" panose="020B0604020202020204" pitchFamily="34" charset="0"/>
                <a:cs typeface="Arial" panose="020B0604020202020204" pitchFamily="34" charset="0"/>
              </a:rPr>
              <a:t>constraints expressed in abstract manner, </a:t>
            </a:r>
            <a:r>
              <a:rPr lang="en-US" sz="600" b="1" dirty="0">
                <a:latin typeface="Arial" panose="020B0604020202020204" pitchFamily="34" charset="0"/>
                <a:cs typeface="Arial" panose="020B0604020202020204" pitchFamily="34" charset="0"/>
              </a:rPr>
              <a:t>ignores </a:t>
            </a:r>
            <a:r>
              <a:rPr lang="en-US" sz="600" dirty="0">
                <a:latin typeface="Arial" panose="020B0604020202020204" pitchFamily="34" charset="0"/>
                <a:cs typeface="Arial" panose="020B0604020202020204" pitchFamily="34" charset="0"/>
              </a:rPr>
              <a:t>implementation issues</a:t>
            </a:r>
          </a:p>
          <a:p>
            <a:r>
              <a:rPr lang="en-US" sz="600" dirty="0">
                <a:solidFill>
                  <a:schemeClr val="accent6">
                    <a:lumMod val="75000"/>
                  </a:schemeClr>
                </a:solidFill>
                <a:latin typeface="Arial" panose="020B0604020202020204" pitchFamily="34" charset="0"/>
                <a:cs typeface="Arial" panose="020B0604020202020204" pitchFamily="34" charset="0"/>
              </a:rPr>
              <a:t>ISO27000 Definition of confidentiality: The property, that information is not made available or disclosed to unauthorized individuals, entities or processes.</a:t>
            </a:r>
          </a:p>
          <a:p>
            <a:r>
              <a:rPr lang="en-US" sz="600" dirty="0">
                <a:solidFill>
                  <a:schemeClr val="accent6">
                    <a:lumMod val="75000"/>
                  </a:schemeClr>
                </a:solidFill>
                <a:latin typeface="Arial" panose="020B0604020202020204" pitchFamily="34" charset="0"/>
                <a:cs typeface="Arial" panose="020B0604020202020204" pitchFamily="34" charset="0"/>
              </a:rPr>
              <a:t>X is set of all entities, I is some information. I is confidential </a:t>
            </a:r>
            <a:r>
              <a:rPr lang="en-US" sz="600" dirty="0" err="1">
                <a:solidFill>
                  <a:schemeClr val="accent6">
                    <a:lumMod val="75000"/>
                  </a:schemeClr>
                </a:solidFill>
                <a:latin typeface="Arial" panose="020B0604020202020204" pitchFamily="34" charset="0"/>
                <a:cs typeface="Arial" panose="020B0604020202020204" pitchFamily="34" charset="0"/>
              </a:rPr>
              <a:t>wrt</a:t>
            </a:r>
            <a:r>
              <a:rPr lang="en-US" sz="600" dirty="0">
                <a:solidFill>
                  <a:schemeClr val="accent6">
                    <a:lumMod val="75000"/>
                  </a:schemeClr>
                </a:solidFill>
                <a:latin typeface="Arial" panose="020B0604020202020204" pitchFamily="34" charset="0"/>
                <a:cs typeface="Arial" panose="020B0604020202020204" pitchFamily="34" charset="0"/>
              </a:rPr>
              <a:t> X if no </a:t>
            </a:r>
            <a:r>
              <a:rPr lang="en-US" sz="600" dirty="0" err="1">
                <a:solidFill>
                  <a:schemeClr val="accent6">
                    <a:lumMod val="75000"/>
                  </a:schemeClr>
                </a:solidFill>
                <a:latin typeface="Arial" panose="020B0604020202020204" pitchFamily="34" charset="0"/>
                <a:cs typeface="Arial" panose="020B0604020202020204" pitchFamily="34" charset="0"/>
              </a:rPr>
              <a:t>x∈X</a:t>
            </a:r>
            <a:r>
              <a:rPr lang="en-US" sz="600" dirty="0">
                <a:solidFill>
                  <a:schemeClr val="accent6">
                    <a:lumMod val="75000"/>
                  </a:schemeClr>
                </a:solidFill>
                <a:latin typeface="Arial" panose="020B0604020202020204" pitchFamily="34" charset="0"/>
                <a:cs typeface="Arial" panose="020B0604020202020204" pitchFamily="34" charset="0"/>
              </a:rPr>
              <a:t> can obtain info from I.</a:t>
            </a:r>
          </a:p>
          <a:p>
            <a:r>
              <a:rPr lang="en-US" sz="600" dirty="0">
                <a:highlight>
                  <a:srgbClr val="00FF00"/>
                </a:highlight>
                <a:latin typeface="Arial" panose="020B0604020202020204" pitchFamily="34" charset="0"/>
                <a:cs typeface="Arial" panose="020B0604020202020204" pitchFamily="34" charset="0"/>
              </a:rPr>
              <a:t>Program (low-level policy language):</a:t>
            </a:r>
          </a:p>
          <a:p>
            <a:r>
              <a:rPr lang="en-US" sz="600" b="1" dirty="0">
                <a:latin typeface="Arial" panose="020B0604020202020204" pitchFamily="34" charset="0"/>
                <a:cs typeface="Arial" panose="020B0604020202020204" pitchFamily="34" charset="0"/>
              </a:rPr>
              <a:t>Program: </a:t>
            </a:r>
            <a:r>
              <a:rPr lang="en-US" sz="600" dirty="0">
                <a:latin typeface="Arial" panose="020B0604020202020204" pitchFamily="34" charset="0"/>
                <a:cs typeface="Arial" panose="020B0604020202020204" pitchFamily="34" charset="0"/>
              </a:rPr>
              <a:t>a function with multiple inputs and 1 output</a:t>
            </a:r>
          </a:p>
          <a:p>
            <a:r>
              <a:rPr lang="en-US" sz="600" dirty="0">
                <a:latin typeface="Arial" panose="020B0604020202020204" pitchFamily="34" charset="0"/>
                <a:cs typeface="Arial" panose="020B0604020202020204" pitchFamily="34" charset="0"/>
              </a:rPr>
              <a:t>R is set of outputs that are non-erroneous</a:t>
            </a:r>
          </a:p>
          <a:p>
            <a:r>
              <a:rPr lang="en-US" sz="600" dirty="0">
                <a:latin typeface="Arial" panose="020B0604020202020204" pitchFamily="34" charset="0"/>
                <a:cs typeface="Arial" panose="020B0604020202020204" pitchFamily="34" charset="0"/>
              </a:rPr>
              <a:t>E is set of outputs that indicate errors</a:t>
            </a:r>
          </a:p>
          <a:p>
            <a:r>
              <a:rPr lang="en-US" sz="600" dirty="0" err="1">
                <a:latin typeface="Arial" panose="020B0604020202020204" pitchFamily="34" charset="0"/>
                <a:cs typeface="Arial" panose="020B0604020202020204" pitchFamily="34" charset="0"/>
              </a:rPr>
              <a:t>eg.</a:t>
            </a:r>
            <a:r>
              <a:rPr lang="en-US" sz="600" dirty="0">
                <a:latin typeface="Arial" panose="020B0604020202020204" pitchFamily="34" charset="0"/>
                <a:cs typeface="Arial" panose="020B0604020202020204" pitchFamily="34" charset="0"/>
              </a:rPr>
              <a:t> mechanism ask for user &amp; pw. input: user, pw</a:t>
            </a:r>
          </a:p>
          <a:p>
            <a:r>
              <a:rPr lang="en-US" sz="600" dirty="0">
                <a:latin typeface="Arial" panose="020B0604020202020204" pitchFamily="34" charset="0"/>
                <a:cs typeface="Arial" panose="020B0604020202020204" pitchFamily="34" charset="0"/>
              </a:rPr>
              <a:t>R (non-</a:t>
            </a:r>
            <a:r>
              <a:rPr lang="en-US" sz="600" dirty="0" err="1">
                <a:latin typeface="Arial" panose="020B0604020202020204" pitchFamily="34" charset="0"/>
                <a:cs typeface="Arial" panose="020B0604020202020204" pitchFamily="34" charset="0"/>
              </a:rPr>
              <a:t>erronous</a:t>
            </a:r>
            <a:r>
              <a:rPr lang="en-US" sz="600" dirty="0">
                <a:latin typeface="Arial" panose="020B0604020202020204" pitchFamily="34" charset="0"/>
                <a:cs typeface="Arial" panose="020B0604020202020204" pitchFamily="34" charset="0"/>
              </a:rPr>
              <a:t> output): Success/</a:t>
            </a:r>
            <a:r>
              <a:rPr lang="en-US" sz="600" dirty="0" err="1">
                <a:latin typeface="Arial" panose="020B0604020202020204" pitchFamily="34" charset="0"/>
                <a:cs typeface="Arial" panose="020B0604020202020204" pitchFamily="34" charset="0"/>
              </a:rPr>
              <a:t>Fial</a:t>
            </a:r>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if user is in illegal format, output error</a:t>
            </a:r>
          </a:p>
          <a:p>
            <a:r>
              <a:rPr lang="en-US" sz="600" dirty="0">
                <a:latin typeface="Arial" panose="020B0604020202020204" pitchFamily="34" charset="0"/>
                <a:cs typeface="Arial" panose="020B0604020202020204" pitchFamily="34" charset="0"/>
              </a:rPr>
              <a:t>Every legal input to m produce either same result as p or an error message.</a:t>
            </a:r>
          </a:p>
          <a:p>
            <a:r>
              <a:rPr lang="en-US" sz="600" b="1" dirty="0">
                <a:latin typeface="Arial" panose="020B0604020202020204" pitchFamily="34" charset="0"/>
                <a:cs typeface="Arial" panose="020B0604020202020204" pitchFamily="34" charset="0"/>
              </a:rPr>
              <a:t>Confidentiality policy</a:t>
            </a:r>
            <a:r>
              <a:rPr lang="en-US" sz="600" dirty="0">
                <a:latin typeface="Arial" panose="020B0604020202020204" pitchFamily="34" charset="0"/>
                <a:cs typeface="Arial" panose="020B0604020202020204" pitchFamily="34" charset="0"/>
              </a:rPr>
              <a:t>: prevent unauthorized disclosure of information.</a:t>
            </a:r>
          </a:p>
          <a:p>
            <a:r>
              <a:rPr lang="en-US" sz="600" dirty="0">
                <a:latin typeface="Arial" panose="020B0604020202020204" pitchFamily="34" charset="0"/>
                <a:cs typeface="Arial" panose="020B0604020202020204" pitchFamily="34" charset="0"/>
              </a:rPr>
              <a:t>c(</a:t>
            </a:r>
            <a:r>
              <a:rPr lang="en-US" sz="600" dirty="0" err="1">
                <a:latin typeface="Arial" panose="020B0604020202020204" pitchFamily="34" charset="0"/>
                <a:cs typeface="Arial" panose="020B0604020202020204" pitchFamily="34" charset="0"/>
              </a:rPr>
              <a:t>i,j,k</a:t>
            </a:r>
            <a:r>
              <a:rPr lang="en-US" sz="600" dirty="0">
                <a:latin typeface="Arial" panose="020B0604020202020204" pitchFamily="34" charset="0"/>
                <a:cs typeface="Arial" panose="020B0604020202020204" pitchFamily="34" charset="0"/>
              </a:rPr>
              <a:t>) = (</a:t>
            </a:r>
            <a:r>
              <a:rPr lang="en-US" sz="600" dirty="0" err="1">
                <a:latin typeface="Arial" panose="020B0604020202020204" pitchFamily="34" charset="0"/>
                <a:cs typeface="Arial" panose="020B0604020202020204" pitchFamily="34" charset="0"/>
              </a:rPr>
              <a:t>i,j</a:t>
            </a:r>
            <a:r>
              <a:rPr lang="en-US" sz="600" dirty="0">
                <a:latin typeface="Arial" panose="020B0604020202020204" pitchFamily="34" charset="0"/>
                <a:cs typeface="Arial" panose="020B0604020202020204" pitchFamily="34" charset="0"/>
              </a:rPr>
              <a:t>) is a policy that indicates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and j can be disclosed but k is confidential</a:t>
            </a:r>
          </a:p>
          <a:p>
            <a:r>
              <a:rPr lang="en-US" sz="600" dirty="0">
                <a:highlight>
                  <a:srgbClr val="FFFF00"/>
                </a:highlight>
                <a:latin typeface="Arial" panose="020B0604020202020204" pitchFamily="34" charset="0"/>
                <a:cs typeface="Arial" panose="020B0604020202020204" pitchFamily="34" charset="0"/>
              </a:rPr>
              <a:t>Bell-</a:t>
            </a:r>
            <a:r>
              <a:rPr lang="en-US" sz="600" dirty="0" err="1">
                <a:highlight>
                  <a:srgbClr val="FFFF00"/>
                </a:highlight>
                <a:latin typeface="Arial" panose="020B0604020202020204" pitchFamily="34" charset="0"/>
                <a:cs typeface="Arial" panose="020B0604020202020204" pitchFamily="34" charset="0"/>
              </a:rPr>
              <a:t>LaPadula</a:t>
            </a:r>
            <a:r>
              <a:rPr lang="en-US" sz="600" dirty="0">
                <a:highlight>
                  <a:srgbClr val="FFFF00"/>
                </a:highlight>
                <a:latin typeface="Arial" panose="020B0604020202020204" pitchFamily="34" charset="0"/>
                <a:cs typeface="Arial" panose="020B0604020202020204" pitchFamily="34" charset="0"/>
              </a:rPr>
              <a:t> model</a:t>
            </a:r>
            <a:r>
              <a:rPr lang="en-US" sz="600" dirty="0">
                <a:latin typeface="Arial" panose="020B0604020202020204" pitchFamily="34" charset="0"/>
                <a:cs typeface="Arial" panose="020B0604020202020204" pitchFamily="34" charset="0"/>
              </a:rPr>
              <a:t>: </a:t>
            </a:r>
          </a:p>
          <a:p>
            <a:r>
              <a:rPr lang="en-US" sz="600" dirty="0">
                <a:latin typeface="Arial" panose="020B0604020202020204" pitchFamily="34" charset="0"/>
                <a:cs typeface="Arial" panose="020B0604020202020204" pitchFamily="34" charset="0"/>
              </a:rPr>
              <a:t>specifies confidentiality policies</a:t>
            </a:r>
          </a:p>
          <a:p>
            <a:r>
              <a:rPr lang="en-US" sz="600" dirty="0">
                <a:latin typeface="Arial" panose="020B0604020202020204" pitchFamily="34" charset="0"/>
                <a:cs typeface="Arial" panose="020B0604020202020204" pitchFamily="34" charset="0"/>
              </a:rPr>
              <a:t>military style classification</a:t>
            </a:r>
          </a:p>
          <a:p>
            <a:r>
              <a:rPr lang="en-US" sz="600" dirty="0">
                <a:latin typeface="Arial" panose="020B0604020202020204" pitchFamily="34" charset="0"/>
                <a:cs typeface="Arial" panose="020B0604020202020204" pitchFamily="34" charset="0"/>
              </a:rPr>
              <a:t>significant influence in computer security</a:t>
            </a:r>
          </a:p>
          <a:p>
            <a:r>
              <a:rPr lang="en-US" sz="600" dirty="0">
                <a:highlight>
                  <a:srgbClr val="FFFF00"/>
                </a:highlight>
                <a:latin typeface="Arial" panose="020B0604020202020204" pitchFamily="34" charset="0"/>
                <a:cs typeface="Arial" panose="020B0604020202020204" pitchFamily="34" charset="0"/>
              </a:rPr>
              <a:t>Step 1: security level (highest to lowest)</a:t>
            </a:r>
          </a:p>
          <a:p>
            <a:r>
              <a:rPr lang="en-US" sz="600" dirty="0">
                <a:latin typeface="Arial" panose="020B0604020202020204" pitchFamily="34" charset="0"/>
                <a:cs typeface="Arial" panose="020B0604020202020204" pitchFamily="34" charset="0"/>
              </a:rPr>
              <a:t>Top Secret, Secret, Confidential, Unclassified</a:t>
            </a:r>
          </a:p>
          <a:p>
            <a:r>
              <a:rPr lang="en-US" sz="600" dirty="0">
                <a:latin typeface="Arial" panose="020B0604020202020204" pitchFamily="34" charset="0"/>
                <a:cs typeface="Arial" panose="020B0604020202020204" pitchFamily="34" charset="0"/>
              </a:rPr>
              <a:t>Subject (s) has security clearance L(s)</a:t>
            </a:r>
          </a:p>
          <a:p>
            <a:r>
              <a:rPr lang="en-US" sz="600" dirty="0">
                <a:latin typeface="Arial" panose="020B0604020202020204" pitchFamily="34" charset="0"/>
                <a:cs typeface="Arial" panose="020B0604020202020204" pitchFamily="34" charset="0"/>
              </a:rPr>
              <a:t>Object (o) has security classification L(o)</a:t>
            </a: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r>
              <a:rPr lang="en-US" sz="600" dirty="0">
                <a:highlight>
                  <a:srgbClr val="00FF00"/>
                </a:highlight>
                <a:latin typeface="Arial" panose="020B0604020202020204" pitchFamily="34" charset="0"/>
                <a:cs typeface="Arial" panose="020B0604020202020204" pitchFamily="34" charset="0"/>
              </a:rPr>
              <a:t>Bell-</a:t>
            </a:r>
            <a:r>
              <a:rPr lang="en-US" sz="600" dirty="0" err="1">
                <a:highlight>
                  <a:srgbClr val="00FF00"/>
                </a:highlight>
                <a:latin typeface="Arial" panose="020B0604020202020204" pitchFamily="34" charset="0"/>
                <a:cs typeface="Arial" panose="020B0604020202020204" pitchFamily="34" charset="0"/>
              </a:rPr>
              <a:t>LaPadula</a:t>
            </a:r>
            <a:r>
              <a:rPr lang="en-US" sz="600" dirty="0">
                <a:highlight>
                  <a:srgbClr val="00FF00"/>
                </a:highlight>
                <a:latin typeface="Arial" panose="020B0604020202020204" pitchFamily="34" charset="0"/>
                <a:cs typeface="Arial" panose="020B0604020202020204" pitchFamily="34" charset="0"/>
              </a:rPr>
              <a:t> model – reading information: </a:t>
            </a:r>
          </a:p>
          <a:p>
            <a:r>
              <a:rPr lang="en-US" sz="600" dirty="0">
                <a:latin typeface="Arial" panose="020B0604020202020204" pitchFamily="34" charset="0"/>
                <a:cs typeface="Arial" panose="020B0604020202020204" pitchFamily="34" charset="0"/>
              </a:rPr>
              <a:t>Information flows up, not down, ”no reads up"</a:t>
            </a:r>
          </a:p>
          <a:p>
            <a:r>
              <a:rPr lang="en-US" sz="600" dirty="0">
                <a:latin typeface="Arial" panose="020B0604020202020204" pitchFamily="34" charset="0"/>
                <a:cs typeface="Arial" panose="020B0604020202020204" pitchFamily="34" charset="0"/>
              </a:rPr>
              <a:t>Subject s can read object o if </a:t>
            </a:r>
            <a:r>
              <a:rPr lang="en-US" sz="600" b="1" dirty="0">
                <a:latin typeface="Arial" panose="020B0604020202020204" pitchFamily="34" charset="0"/>
                <a:cs typeface="Arial" panose="020B0604020202020204" pitchFamily="34" charset="0"/>
              </a:rPr>
              <a:t>L(o) ≤ L(s).</a:t>
            </a:r>
          </a:p>
          <a:p>
            <a:r>
              <a:rPr lang="en-US" sz="600" dirty="0">
                <a:highlight>
                  <a:srgbClr val="00FF00"/>
                </a:highlight>
                <a:latin typeface="Arial" panose="020B0604020202020204" pitchFamily="34" charset="0"/>
                <a:cs typeface="Arial" panose="020B0604020202020204" pitchFamily="34" charset="0"/>
              </a:rPr>
              <a:t>Bell-</a:t>
            </a:r>
            <a:r>
              <a:rPr lang="en-US" sz="600" dirty="0" err="1">
                <a:highlight>
                  <a:srgbClr val="00FF00"/>
                </a:highlight>
                <a:latin typeface="Arial" panose="020B0604020202020204" pitchFamily="34" charset="0"/>
                <a:cs typeface="Arial" panose="020B0604020202020204" pitchFamily="34" charset="0"/>
              </a:rPr>
              <a:t>LaPadula</a:t>
            </a:r>
            <a:r>
              <a:rPr lang="en-US" sz="600" dirty="0">
                <a:highlight>
                  <a:srgbClr val="00FF00"/>
                </a:highlight>
                <a:latin typeface="Arial" panose="020B0604020202020204" pitchFamily="34" charset="0"/>
                <a:cs typeface="Arial" panose="020B0604020202020204" pitchFamily="34" charset="0"/>
              </a:rPr>
              <a:t> model – writing information:</a:t>
            </a:r>
          </a:p>
          <a:p>
            <a:r>
              <a:rPr lang="en-US" sz="600" dirty="0">
                <a:latin typeface="Arial" panose="020B0604020202020204" pitchFamily="34" charset="0"/>
                <a:cs typeface="Arial" panose="020B0604020202020204" pitchFamily="34" charset="0"/>
              </a:rPr>
              <a:t>”Writes up” allowed, “Writes down” not allowed</a:t>
            </a:r>
          </a:p>
          <a:p>
            <a:r>
              <a:rPr lang="en-US" sz="600" dirty="0">
                <a:latin typeface="Arial" panose="020B0604020202020204" pitchFamily="34" charset="0"/>
                <a:cs typeface="Arial" panose="020B0604020202020204" pitchFamily="34" charset="0"/>
              </a:rPr>
              <a:t>Subject s can write object o if </a:t>
            </a:r>
            <a:r>
              <a:rPr lang="en-US" sz="600" b="1" dirty="0">
                <a:latin typeface="Arial" panose="020B0604020202020204" pitchFamily="34" charset="0"/>
                <a:cs typeface="Arial" panose="020B0604020202020204" pitchFamily="34" charset="0"/>
              </a:rPr>
              <a:t>L(S) ≤ L(o).</a:t>
            </a:r>
          </a:p>
          <a:p>
            <a:r>
              <a:rPr lang="en-US" sz="600" dirty="0">
                <a:latin typeface="Arial" panose="020B0604020202020204" pitchFamily="34" charset="0"/>
                <a:cs typeface="Arial" panose="020B0604020202020204" pitchFamily="34" charset="0"/>
              </a:rPr>
              <a:t>This ensures no information of higher sensitivity is maliciously/ accidentally leaked to lower levels</a:t>
            </a:r>
          </a:p>
          <a:p>
            <a:r>
              <a:rPr lang="en-US" sz="600" dirty="0">
                <a:highlight>
                  <a:srgbClr val="FFFF00"/>
                </a:highlight>
                <a:latin typeface="Arial" panose="020B0604020202020204" pitchFamily="34" charset="0"/>
                <a:cs typeface="Arial" panose="020B0604020202020204" pitchFamily="34" charset="0"/>
              </a:rPr>
              <a:t>Step 2: extension to categories</a:t>
            </a:r>
          </a:p>
          <a:p>
            <a:r>
              <a:rPr lang="en-US" sz="600" dirty="0">
                <a:latin typeface="Arial" panose="020B0604020202020204" pitchFamily="34" charset="0"/>
                <a:cs typeface="Arial" panose="020B0604020202020204" pitchFamily="34" charset="0"/>
              </a:rPr>
              <a:t>Security level: (clearance, category set)</a:t>
            </a:r>
          </a:p>
          <a:p>
            <a:r>
              <a:rPr lang="en-US" sz="600" dirty="0" err="1">
                <a:latin typeface="Arial" panose="020B0604020202020204" pitchFamily="34" charset="0"/>
                <a:cs typeface="Arial" panose="020B0604020202020204" pitchFamily="34" charset="0"/>
              </a:rPr>
              <a:t>e.g</a:t>
            </a:r>
            <a:r>
              <a:rPr lang="en-US" sz="600" dirty="0">
                <a:latin typeface="Arial" panose="020B0604020202020204" pitchFamily="34" charset="0"/>
                <a:cs typeface="Arial" panose="020B0604020202020204" pitchFamily="34" charset="0"/>
              </a:rPr>
              <a:t> (Top Secret, {NUC,EUR,US})</a:t>
            </a: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(L,C) </a:t>
            </a:r>
            <a:r>
              <a:rPr lang="en-US" sz="600" b="1" dirty="0" err="1">
                <a:latin typeface="Arial" panose="020B0604020202020204" pitchFamily="34" charset="0"/>
                <a:cs typeface="Arial" panose="020B0604020202020204" pitchFamily="34" charset="0"/>
              </a:rPr>
              <a:t>dom</a:t>
            </a:r>
            <a:r>
              <a:rPr lang="en-US" sz="600" dirty="0">
                <a:latin typeface="Arial" panose="020B0604020202020204" pitchFamily="34" charset="0"/>
                <a:cs typeface="Arial" panose="020B0604020202020204" pitchFamily="34" charset="0"/>
              </a:rPr>
              <a:t> (L’,C’) if and only if L’≤ L </a:t>
            </a:r>
            <a:r>
              <a:rPr lang="en-US" sz="600" b="1" dirty="0">
                <a:latin typeface="Arial" panose="020B0604020202020204" pitchFamily="34" charset="0"/>
                <a:cs typeface="Arial" panose="020B0604020202020204" pitchFamily="34" charset="0"/>
              </a:rPr>
              <a:t>and</a:t>
            </a:r>
            <a:r>
              <a:rPr lang="en-US" sz="600" dirty="0">
                <a:latin typeface="Arial" panose="020B0604020202020204" pitchFamily="34" charset="0"/>
                <a:cs typeface="Arial" panose="020B0604020202020204" pitchFamily="34" charset="0"/>
              </a:rPr>
              <a:t> C’ ⊆ C</a:t>
            </a:r>
          </a:p>
          <a:p>
            <a:r>
              <a:rPr lang="en-US" sz="600" dirty="0">
                <a:highlight>
                  <a:srgbClr val="00FF00"/>
                </a:highlight>
                <a:latin typeface="Arial" panose="020B0604020202020204" pitchFamily="34" charset="0"/>
                <a:cs typeface="Arial" panose="020B0604020202020204" pitchFamily="34" charset="0"/>
              </a:rPr>
              <a:t>Reading information: ”no reads up”</a:t>
            </a:r>
          </a:p>
          <a:p>
            <a:r>
              <a:rPr lang="en-US" sz="600" dirty="0">
                <a:latin typeface="Arial" panose="020B0604020202020204" pitchFamily="34" charset="0"/>
                <a:cs typeface="Arial" panose="020B0604020202020204" pitchFamily="34" charset="0"/>
              </a:rPr>
              <a:t>Subject s can read object o if L(s) </a:t>
            </a:r>
            <a:r>
              <a:rPr lang="en-US" sz="600" b="1" dirty="0" err="1">
                <a:latin typeface="Arial" panose="020B0604020202020204" pitchFamily="34" charset="0"/>
                <a:cs typeface="Arial" panose="020B0604020202020204" pitchFamily="34" charset="0"/>
              </a:rPr>
              <a:t>dom</a:t>
            </a:r>
            <a:r>
              <a:rPr lang="en-US" sz="600" dirty="0">
                <a:latin typeface="Arial" panose="020B0604020202020204" pitchFamily="34" charset="0"/>
                <a:cs typeface="Arial" panose="020B0604020202020204" pitchFamily="34" charset="0"/>
              </a:rPr>
              <a:t> L(o)</a:t>
            </a:r>
          </a:p>
          <a:p>
            <a:r>
              <a:rPr lang="en-US" sz="600" dirty="0">
                <a:highlight>
                  <a:srgbClr val="00FF00"/>
                </a:highlight>
                <a:latin typeface="Arial" panose="020B0604020202020204" pitchFamily="34" charset="0"/>
                <a:cs typeface="Arial" panose="020B0604020202020204" pitchFamily="34" charset="0"/>
              </a:rPr>
              <a:t>Write information: “no write down”</a:t>
            </a:r>
          </a:p>
          <a:p>
            <a:r>
              <a:rPr lang="en-US" sz="600" dirty="0">
                <a:latin typeface="Arial" panose="020B0604020202020204" pitchFamily="34" charset="0"/>
                <a:cs typeface="Arial" panose="020B0604020202020204" pitchFamily="34" charset="0"/>
              </a:rPr>
              <a:t>Subject s can write object o if L(o) </a:t>
            </a:r>
            <a:r>
              <a:rPr lang="en-US" sz="600" b="1" dirty="0" err="1">
                <a:latin typeface="Arial" panose="020B0604020202020204" pitchFamily="34" charset="0"/>
                <a:cs typeface="Arial" panose="020B0604020202020204" pitchFamily="34" charset="0"/>
              </a:rPr>
              <a:t>dom</a:t>
            </a:r>
            <a:r>
              <a:rPr lang="en-US" sz="600" b="1"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L(s)</a:t>
            </a:r>
          </a:p>
          <a:p>
            <a:r>
              <a:rPr lang="en-US" sz="600" dirty="0">
                <a:highlight>
                  <a:srgbClr val="FFFF00"/>
                </a:highlight>
                <a:latin typeface="Arial" panose="020B0604020202020204" pitchFamily="34" charset="0"/>
                <a:cs typeface="Arial" panose="020B0604020202020204" pitchFamily="34" charset="0"/>
              </a:rPr>
              <a:t>Integrity policy: </a:t>
            </a:r>
            <a:r>
              <a:rPr lang="en-US" sz="600" dirty="0">
                <a:latin typeface="Arial" panose="020B0604020202020204" pitchFamily="34" charset="0"/>
                <a:cs typeface="Arial" panose="020B0604020202020204" pitchFamily="34" charset="0"/>
              </a:rPr>
              <a:t>prevents </a:t>
            </a:r>
            <a:r>
              <a:rPr lang="en-US" sz="600" dirty="0" err="1">
                <a:latin typeface="Arial" panose="020B0604020202020204" pitchFamily="34" charset="0"/>
                <a:cs typeface="Arial" panose="020B0604020202020204" pitchFamily="34" charset="0"/>
              </a:rPr>
              <a:t>unauthed</a:t>
            </a:r>
            <a:r>
              <a:rPr lang="en-US" sz="600" dirty="0">
                <a:latin typeface="Arial" panose="020B0604020202020204" pitchFamily="34" charset="0"/>
                <a:cs typeface="Arial" panose="020B0604020202020204" pitchFamily="34" charset="0"/>
              </a:rPr>
              <a:t> mod of data</a:t>
            </a:r>
          </a:p>
          <a:p>
            <a:r>
              <a:rPr lang="en-US" sz="600" dirty="0">
                <a:latin typeface="Arial" panose="020B0604020202020204" pitchFamily="34" charset="0"/>
                <a:cs typeface="Arial" panose="020B0604020202020204" pitchFamily="34" charset="0"/>
              </a:rPr>
              <a:t>influenced by commercial requirements:</a:t>
            </a:r>
          </a:p>
          <a:p>
            <a:pPr marL="228600" indent="-228600">
              <a:buAutoNum type="arabicPeriod"/>
            </a:pPr>
            <a:r>
              <a:rPr lang="en-US" sz="600" dirty="0">
                <a:latin typeface="Arial" panose="020B0604020202020204" pitchFamily="34" charset="0"/>
                <a:cs typeface="Arial" panose="020B0604020202020204" pitchFamily="34" charset="0"/>
              </a:rPr>
              <a:t>Users use existing production programs and </a:t>
            </a:r>
            <a:r>
              <a:rPr lang="en-US" sz="600" dirty="0" err="1">
                <a:latin typeface="Arial" panose="020B0604020202020204" pitchFamily="34" charset="0"/>
                <a:cs typeface="Arial" panose="020B0604020202020204" pitchFamily="34" charset="0"/>
              </a:rPr>
              <a:t>db</a:t>
            </a:r>
            <a:endParaRPr lang="en-US" sz="600" dirty="0">
              <a:latin typeface="Arial" panose="020B0604020202020204" pitchFamily="34" charset="0"/>
              <a:cs typeface="Arial" panose="020B0604020202020204" pitchFamily="34" charset="0"/>
            </a:endParaRPr>
          </a:p>
          <a:p>
            <a:pPr marL="228600" indent="-228600">
              <a:buAutoNum type="arabicPeriod"/>
            </a:pPr>
            <a:r>
              <a:rPr lang="en-US" sz="600" dirty="0">
                <a:latin typeface="Arial" panose="020B0604020202020204" pitchFamily="34" charset="0"/>
                <a:cs typeface="Arial" panose="020B0604020202020204" pitchFamily="34" charset="0"/>
              </a:rPr>
              <a:t>Programmers will dev and test programs on non-production system</a:t>
            </a:r>
          </a:p>
          <a:p>
            <a:pPr marL="228600" indent="-228600">
              <a:buAutoNum type="arabicPeriod"/>
            </a:pPr>
            <a:r>
              <a:rPr lang="en-US" sz="600" dirty="0">
                <a:latin typeface="Arial" panose="020B0604020202020204" pitchFamily="34" charset="0"/>
                <a:cs typeface="Arial" panose="020B0604020202020204" pitchFamily="34" charset="0"/>
              </a:rPr>
              <a:t>Special process to install program from dev system to production system, controlled and audited</a:t>
            </a:r>
          </a:p>
          <a:p>
            <a:pPr marL="228600" indent="-228600">
              <a:buAutoNum type="arabicPeriod"/>
            </a:pPr>
            <a:r>
              <a:rPr lang="en-US" sz="600" dirty="0">
                <a:latin typeface="Arial" panose="020B0604020202020204" pitchFamily="34" charset="0"/>
                <a:cs typeface="Arial" panose="020B0604020202020204" pitchFamily="34" charset="0"/>
              </a:rPr>
              <a:t>auditor and manager have access to both system state and logs that are generated.</a:t>
            </a:r>
          </a:p>
          <a:p>
            <a:pPr marL="228600" indent="-228600">
              <a:buAutoNum type="arabicPeriod"/>
            </a:pPr>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p:txBody>
      </p:sp>
      <p:pic>
        <p:nvPicPr>
          <p:cNvPr id="19" name="Picture 18" descr="A screenshot of a list of names&#10;&#10;Description automatically generated">
            <a:extLst>
              <a:ext uri="{FF2B5EF4-FFF2-40B4-BE49-F238E27FC236}">
                <a16:creationId xmlns:a16="http://schemas.microsoft.com/office/drawing/2014/main" id="{B54464B5-BB17-B535-D106-9EA229A177AB}"/>
              </a:ext>
            </a:extLst>
          </p:cNvPr>
          <p:cNvPicPr>
            <a:picLocks noChangeAspect="1"/>
          </p:cNvPicPr>
          <p:nvPr/>
        </p:nvPicPr>
        <p:blipFill>
          <a:blip r:embed="rId2"/>
          <a:stretch>
            <a:fillRect/>
          </a:stretch>
        </p:blipFill>
        <p:spPr>
          <a:xfrm>
            <a:off x="3822180" y="3222502"/>
            <a:ext cx="1835768" cy="413910"/>
          </a:xfrm>
          <a:prstGeom prst="rect">
            <a:avLst/>
          </a:prstGeom>
        </p:spPr>
      </p:pic>
      <p:pic>
        <p:nvPicPr>
          <p:cNvPr id="20" name="Picture 19">
            <a:extLst>
              <a:ext uri="{FF2B5EF4-FFF2-40B4-BE49-F238E27FC236}">
                <a16:creationId xmlns:a16="http://schemas.microsoft.com/office/drawing/2014/main" id="{57DECEAD-F78A-3D42-3ABC-1D8093A70A0E}"/>
              </a:ext>
            </a:extLst>
          </p:cNvPr>
          <p:cNvPicPr>
            <a:picLocks noChangeAspect="1"/>
          </p:cNvPicPr>
          <p:nvPr/>
        </p:nvPicPr>
        <p:blipFill>
          <a:blip r:embed="rId3"/>
          <a:stretch>
            <a:fillRect/>
          </a:stretch>
        </p:blipFill>
        <p:spPr>
          <a:xfrm>
            <a:off x="3812557" y="4684490"/>
            <a:ext cx="1833362" cy="762489"/>
          </a:xfrm>
          <a:prstGeom prst="rect">
            <a:avLst/>
          </a:prstGeom>
        </p:spPr>
      </p:pic>
      <p:sp>
        <p:nvSpPr>
          <p:cNvPr id="21" name="Rectangle 20">
            <a:extLst>
              <a:ext uri="{FF2B5EF4-FFF2-40B4-BE49-F238E27FC236}">
                <a16:creationId xmlns:a16="http://schemas.microsoft.com/office/drawing/2014/main" id="{5F1BDFC6-8D73-605F-A110-18B3607D7384}"/>
              </a:ext>
            </a:extLst>
          </p:cNvPr>
          <p:cNvSpPr/>
          <p:nvPr/>
        </p:nvSpPr>
        <p:spPr>
          <a:xfrm>
            <a:off x="5728375" y="-48069"/>
            <a:ext cx="1916233" cy="6906067"/>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5CC9FE2-F79E-BE29-95F3-2005FBC2F8B4}"/>
              </a:ext>
            </a:extLst>
          </p:cNvPr>
          <p:cNvSpPr txBox="1"/>
          <p:nvPr/>
        </p:nvSpPr>
        <p:spPr>
          <a:xfrm>
            <a:off x="5567008" y="-37956"/>
            <a:ext cx="2109873" cy="7017306"/>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Integrity Model</a:t>
            </a:r>
            <a:r>
              <a:rPr lang="en-US" sz="600" dirty="0">
                <a:latin typeface="Arial" panose="020B0604020202020204" pitchFamily="34" charset="0"/>
                <a:cs typeface="Arial" panose="020B0604020202020204" pitchFamily="34" charset="0"/>
              </a:rPr>
              <a:t>: </a:t>
            </a:r>
          </a:p>
          <a:p>
            <a:r>
              <a:rPr lang="en-US" sz="600" dirty="0">
                <a:latin typeface="Arial" panose="020B0604020202020204" pitchFamily="34" charset="0"/>
                <a:cs typeface="Arial" panose="020B0604020202020204" pitchFamily="34" charset="0"/>
              </a:rPr>
              <a:t>Set S of subjects, O of object, I of integrity levels</a:t>
            </a:r>
          </a:p>
          <a:p>
            <a:r>
              <a:rPr lang="en-US" sz="600" dirty="0">
                <a:latin typeface="Arial" panose="020B0604020202020204" pitchFamily="34" charset="0"/>
                <a:cs typeface="Arial" panose="020B0604020202020204" pitchFamily="34" charset="0"/>
              </a:rPr>
              <a:t>relation ≤ ⊆ I x I hold when 2</a:t>
            </a:r>
            <a:r>
              <a:rPr lang="en-US" sz="600" baseline="30000" dirty="0">
                <a:latin typeface="Arial" panose="020B0604020202020204" pitchFamily="34" charset="0"/>
                <a:cs typeface="Arial" panose="020B0604020202020204" pitchFamily="34" charset="0"/>
              </a:rPr>
              <a:t>nd</a:t>
            </a:r>
            <a:r>
              <a:rPr lang="en-US" sz="600" dirty="0">
                <a:latin typeface="Arial" panose="020B0604020202020204" pitchFamily="34" charset="0"/>
                <a:cs typeface="Arial" panose="020B0604020202020204" pitchFamily="34" charset="0"/>
              </a:rPr>
              <a:t> integrity level </a:t>
            </a:r>
            <a:r>
              <a:rPr lang="en-US" sz="600" b="1" dirty="0" err="1">
                <a:latin typeface="Arial" panose="020B0604020202020204" pitchFamily="34" charset="0"/>
                <a:cs typeface="Arial" panose="020B0604020202020204" pitchFamily="34" charset="0"/>
              </a:rPr>
              <a:t>dom</a:t>
            </a:r>
            <a:r>
              <a:rPr lang="en-US" sz="600" dirty="0">
                <a:latin typeface="Arial" panose="020B0604020202020204" pitchFamily="34" charset="0"/>
                <a:cs typeface="Arial" panose="020B0604020202020204" pitchFamily="34" charset="0"/>
              </a:rPr>
              <a:t> 1</a:t>
            </a:r>
            <a:r>
              <a:rPr lang="en-US" sz="600" baseline="30000" dirty="0">
                <a:latin typeface="Arial" panose="020B0604020202020204" pitchFamily="34" charset="0"/>
                <a:cs typeface="Arial" panose="020B0604020202020204" pitchFamily="34" charset="0"/>
              </a:rPr>
              <a:t>st</a:t>
            </a:r>
          </a:p>
          <a:p>
            <a:r>
              <a:rPr lang="en-US" sz="600" b="1" dirty="0">
                <a:latin typeface="Arial" panose="020B0604020202020204" pitchFamily="34" charset="0"/>
                <a:cs typeface="Arial" panose="020B0604020202020204" pitchFamily="34" charset="0"/>
              </a:rPr>
              <a:t>min: I x I </a:t>
            </a:r>
            <a:r>
              <a:rPr lang="en-US" sz="600" b="1" dirty="0">
                <a:latin typeface="Arial" panose="020B0604020202020204" pitchFamily="34" charset="0"/>
                <a:cs typeface="Arial" panose="020B0604020202020204" pitchFamily="34" charset="0"/>
                <a:sym typeface="Wingdings" pitchFamily="2" charset="2"/>
              </a:rPr>
              <a:t> I</a:t>
            </a:r>
            <a:r>
              <a:rPr lang="en-US" sz="600" dirty="0">
                <a:latin typeface="Arial" panose="020B0604020202020204" pitchFamily="34" charset="0"/>
                <a:cs typeface="Arial" panose="020B0604020202020204" pitchFamily="34" charset="0"/>
                <a:sym typeface="Wingdings" pitchFamily="2" charset="2"/>
              </a:rPr>
              <a:t> gives lesser of the 2 integrity levels</a:t>
            </a:r>
          </a:p>
          <a:p>
            <a:r>
              <a:rPr lang="en-US" sz="600" b="1" dirty="0" err="1">
                <a:latin typeface="Arial" panose="020B0604020202020204" pitchFamily="34" charset="0"/>
                <a:cs typeface="Arial" panose="020B0604020202020204" pitchFamily="34" charset="0"/>
              </a:rPr>
              <a:t>i</a:t>
            </a:r>
            <a:r>
              <a:rPr lang="en-US" sz="600" b="1" dirty="0">
                <a:latin typeface="Arial" panose="020B0604020202020204" pitchFamily="34" charset="0"/>
                <a:cs typeface="Arial" panose="020B0604020202020204" pitchFamily="34" charset="0"/>
              </a:rPr>
              <a:t>: S U O </a:t>
            </a:r>
            <a:r>
              <a:rPr lang="en-US" sz="600" b="1" dirty="0">
                <a:latin typeface="Arial" panose="020B0604020202020204" pitchFamily="34" charset="0"/>
                <a:cs typeface="Arial" panose="020B0604020202020204" pitchFamily="34" charset="0"/>
                <a:sym typeface="Wingdings" pitchFamily="2" charset="2"/>
              </a:rPr>
              <a:t> I</a:t>
            </a:r>
            <a:r>
              <a:rPr lang="en-US" sz="600" dirty="0">
                <a:latin typeface="Arial" panose="020B0604020202020204" pitchFamily="34" charset="0"/>
                <a:cs typeface="Arial" panose="020B0604020202020204" pitchFamily="34" charset="0"/>
                <a:sym typeface="Wingdings" pitchFamily="2" charset="2"/>
              </a:rPr>
              <a:t> returns integrity level of subject or object</a:t>
            </a:r>
          </a:p>
          <a:p>
            <a:r>
              <a:rPr lang="en-US" sz="600" b="1" dirty="0">
                <a:latin typeface="Arial" panose="020B0604020202020204" pitchFamily="34" charset="0"/>
                <a:cs typeface="Arial" panose="020B0604020202020204" pitchFamily="34" charset="0"/>
                <a:sym typeface="Wingdings" pitchFamily="2" charset="2"/>
              </a:rPr>
              <a:t>r ⊆ S x O </a:t>
            </a:r>
            <a:r>
              <a:rPr lang="en-US" sz="600" dirty="0">
                <a:latin typeface="Arial" panose="020B0604020202020204" pitchFamily="34" charset="0"/>
                <a:cs typeface="Arial" panose="020B0604020202020204" pitchFamily="34" charset="0"/>
                <a:sym typeface="Wingdings" pitchFamily="2" charset="2"/>
              </a:rPr>
              <a:t>defines ability of subject to read object</a:t>
            </a:r>
          </a:p>
          <a:p>
            <a:r>
              <a:rPr lang="en-US" sz="600" b="1" dirty="0">
                <a:latin typeface="Arial" panose="020B0604020202020204" pitchFamily="34" charset="0"/>
                <a:cs typeface="Arial" panose="020B0604020202020204" pitchFamily="34" charset="0"/>
                <a:sym typeface="Wingdings" pitchFamily="2" charset="2"/>
              </a:rPr>
              <a:t>w ⊆ S x O</a:t>
            </a:r>
            <a:r>
              <a:rPr lang="en-US" sz="600" dirty="0">
                <a:latin typeface="Arial" panose="020B0604020202020204" pitchFamily="34" charset="0"/>
                <a:cs typeface="Arial" panose="020B0604020202020204" pitchFamily="34" charset="0"/>
                <a:sym typeface="Wingdings" pitchFamily="2" charset="2"/>
              </a:rPr>
              <a:t> defines ability of subject to write object</a:t>
            </a:r>
          </a:p>
          <a:p>
            <a:r>
              <a:rPr lang="en-US" sz="600" b="1" dirty="0">
                <a:latin typeface="Arial" panose="020B0604020202020204" pitchFamily="34" charset="0"/>
                <a:cs typeface="Arial" panose="020B0604020202020204" pitchFamily="34" charset="0"/>
                <a:sym typeface="Wingdings" pitchFamily="2" charset="2"/>
              </a:rPr>
              <a:t>x ⊆ S x S </a:t>
            </a:r>
            <a:r>
              <a:rPr lang="en-US" sz="600" dirty="0">
                <a:latin typeface="Arial" panose="020B0604020202020204" pitchFamily="34" charset="0"/>
                <a:cs typeface="Arial" panose="020B0604020202020204" pitchFamily="34" charset="0"/>
                <a:sym typeface="Wingdings" pitchFamily="2" charset="2"/>
              </a:rPr>
              <a:t>defines ability of subject to invoke (or </a:t>
            </a:r>
            <a:r>
              <a:rPr lang="en-US" sz="600" b="1" dirty="0">
                <a:latin typeface="Arial" panose="020B0604020202020204" pitchFamily="34" charset="0"/>
                <a:cs typeface="Arial" panose="020B0604020202020204" pitchFamily="34" charset="0"/>
                <a:sym typeface="Wingdings" pitchFamily="2" charset="2"/>
              </a:rPr>
              <a:t>execute</a:t>
            </a:r>
            <a:r>
              <a:rPr lang="en-US" sz="600" dirty="0">
                <a:latin typeface="Arial" panose="020B0604020202020204" pitchFamily="34" charset="0"/>
                <a:cs typeface="Arial" panose="020B0604020202020204" pitchFamily="34" charset="0"/>
                <a:sym typeface="Wingdings" pitchFamily="2" charset="2"/>
              </a:rPr>
              <a:t>) another subject.</a:t>
            </a:r>
          </a:p>
          <a:p>
            <a:r>
              <a:rPr lang="en-US" sz="600" dirty="0">
                <a:highlight>
                  <a:srgbClr val="FFFF00"/>
                </a:highlight>
                <a:latin typeface="Arial" panose="020B0604020202020204" pitchFamily="34" charset="0"/>
                <a:cs typeface="Arial" panose="020B0604020202020204" pitchFamily="34" charset="0"/>
                <a:sym typeface="Wingdings" pitchFamily="2" charset="2"/>
              </a:rPr>
              <a:t>Integrity level</a:t>
            </a:r>
            <a:r>
              <a:rPr lang="en-US" sz="600" dirty="0">
                <a:latin typeface="Arial" panose="020B0604020202020204" pitchFamily="34" charset="0"/>
                <a:cs typeface="Arial" panose="020B0604020202020204" pitchFamily="34" charset="0"/>
                <a:sym typeface="Wingdings" pitchFamily="2" charset="2"/>
              </a:rPr>
              <a:t>:</a:t>
            </a:r>
          </a:p>
          <a:p>
            <a:r>
              <a:rPr lang="en-US" sz="600" dirty="0">
                <a:highlight>
                  <a:srgbClr val="00FF00"/>
                </a:highlight>
                <a:latin typeface="Arial" panose="020B0604020202020204" pitchFamily="34" charset="0"/>
                <a:cs typeface="Arial" panose="020B0604020202020204" pitchFamily="34" charset="0"/>
                <a:sym typeface="Wingdings" pitchFamily="2" charset="2"/>
              </a:rPr>
              <a:t>Higher integrity level </a:t>
            </a:r>
            <a:r>
              <a:rPr lang="en-US" sz="600" dirty="0">
                <a:latin typeface="Arial" panose="020B0604020202020204" pitchFamily="34" charset="0"/>
                <a:cs typeface="Arial" panose="020B0604020202020204" pitchFamily="34" charset="0"/>
                <a:sym typeface="Wingdings" pitchFamily="2" charset="2"/>
              </a:rPr>
              <a:t> more confidence that a program will execute correctly, data is accurate/ reliable</a:t>
            </a:r>
          </a:p>
          <a:p>
            <a:r>
              <a:rPr lang="en-US" sz="600" dirty="0">
                <a:highlight>
                  <a:srgbClr val="00FF00"/>
                </a:highlight>
                <a:latin typeface="Arial" panose="020B0604020202020204" pitchFamily="34" charset="0"/>
                <a:cs typeface="Arial" panose="020B0604020202020204" pitchFamily="34" charset="0"/>
                <a:sym typeface="Wingdings" pitchFamily="2" charset="2"/>
              </a:rPr>
              <a:t>Integrity level vs Security level</a:t>
            </a:r>
            <a:r>
              <a:rPr lang="en-US" sz="600" dirty="0">
                <a:latin typeface="Arial" panose="020B0604020202020204" pitchFamily="34" charset="0"/>
                <a:cs typeface="Arial" panose="020B0604020202020204" pitchFamily="34" charset="0"/>
                <a:sym typeface="Wingdings" pitchFamily="2" charset="2"/>
              </a:rPr>
              <a:t>:</a:t>
            </a:r>
          </a:p>
          <a:p>
            <a:r>
              <a:rPr lang="en-US" sz="600" dirty="0">
                <a:latin typeface="Arial" panose="020B0604020202020204" pitchFamily="34" charset="0"/>
                <a:cs typeface="Arial" panose="020B0604020202020204" pitchFamily="34" charset="0"/>
                <a:sym typeface="Wingdings" pitchFamily="2" charset="2"/>
              </a:rPr>
              <a:t>Security level: limit flow of information</a:t>
            </a:r>
          </a:p>
          <a:p>
            <a:r>
              <a:rPr lang="en-US" sz="600" dirty="0">
                <a:latin typeface="Arial" panose="020B0604020202020204" pitchFamily="34" charset="0"/>
                <a:cs typeface="Arial" panose="020B0604020202020204" pitchFamily="34" charset="0"/>
                <a:sym typeface="Wingdings" pitchFamily="2" charset="2"/>
              </a:rPr>
              <a:t>Integrity level: restrict modification of information</a:t>
            </a:r>
          </a:p>
          <a:p>
            <a:r>
              <a:rPr lang="en-US" sz="600" dirty="0">
                <a:highlight>
                  <a:srgbClr val="00FF00"/>
                </a:highlight>
                <a:latin typeface="Arial" panose="020B0604020202020204" pitchFamily="34" charset="0"/>
                <a:cs typeface="Arial" panose="020B0604020202020204" pitchFamily="34" charset="0"/>
                <a:sym typeface="Wingdings" pitchFamily="2" charset="2"/>
              </a:rPr>
              <a:t>Use trustworthiness to measure integrity level:</a:t>
            </a:r>
          </a:p>
          <a:p>
            <a:r>
              <a:rPr lang="en-US" sz="600" dirty="0">
                <a:latin typeface="Arial" panose="020B0604020202020204" pitchFamily="34" charset="0"/>
                <a:cs typeface="Arial" panose="020B0604020202020204" pitchFamily="34" charset="0"/>
                <a:sym typeface="Wingdings" pitchFamily="2" charset="2"/>
              </a:rPr>
              <a:t>High trust, Medium trust, Low trust</a:t>
            </a:r>
          </a:p>
          <a:p>
            <a:r>
              <a:rPr lang="en-US" sz="600" dirty="0">
                <a:highlight>
                  <a:srgbClr val="FFFF00"/>
                </a:highlight>
                <a:latin typeface="Arial" panose="020B0604020202020204" pitchFamily="34" charset="0"/>
                <a:cs typeface="Arial" panose="020B0604020202020204" pitchFamily="34" charset="0"/>
                <a:sym typeface="Wingdings" pitchFamily="2" charset="2"/>
              </a:rPr>
              <a:t>Low-Water-Mark policy:</a:t>
            </a:r>
          </a:p>
          <a:p>
            <a:pPr marL="228600" indent="-228600">
              <a:buAutoNum type="arabicPeriod"/>
            </a:pPr>
            <a:r>
              <a:rPr lang="en-US" sz="600" dirty="0">
                <a:latin typeface="Arial" panose="020B0604020202020204" pitchFamily="34" charset="0"/>
                <a:cs typeface="Arial" panose="020B0604020202020204" pitchFamily="34" charset="0"/>
              </a:rPr>
              <a:t>if s ∈ S reads o ∈ O, then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 = min(</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(o)), where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 is the subject’s integrity level after read, </a:t>
            </a:r>
            <a:r>
              <a:rPr lang="en-US" sz="600" dirty="0">
                <a:solidFill>
                  <a:schemeClr val="accent6">
                    <a:lumMod val="75000"/>
                  </a:schemeClr>
                </a:solidFill>
                <a:latin typeface="Arial" panose="020B0604020202020204" pitchFamily="34" charset="0"/>
                <a:cs typeface="Arial" panose="020B0604020202020204" pitchFamily="34" charset="0"/>
              </a:rPr>
              <a:t>prevent less trusted object from contaminating subject</a:t>
            </a:r>
          </a:p>
          <a:p>
            <a:pPr marL="228600" indent="-228600">
              <a:buAutoNum type="arabicPeriod"/>
            </a:pPr>
            <a:r>
              <a:rPr lang="en-US" sz="600" dirty="0">
                <a:latin typeface="Arial" panose="020B0604020202020204" pitchFamily="34" charset="0"/>
                <a:cs typeface="Arial" panose="020B0604020202020204" pitchFamily="34" charset="0"/>
              </a:rPr>
              <a:t>s ∈ S can write to o ∈ O if and only if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(o)≤</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 </a:t>
            </a:r>
            <a:r>
              <a:rPr lang="en-US" sz="600" dirty="0">
                <a:solidFill>
                  <a:schemeClr val="accent6">
                    <a:lumMod val="75000"/>
                  </a:schemeClr>
                </a:solidFill>
                <a:latin typeface="Arial" panose="020B0604020202020204" pitchFamily="34" charset="0"/>
                <a:cs typeface="Arial" panose="020B0604020202020204" pitchFamily="34" charset="0"/>
              </a:rPr>
              <a:t>prevent subject from writing to more trusted object</a:t>
            </a:r>
          </a:p>
          <a:p>
            <a:pPr marL="228600" indent="-228600">
              <a:buAutoNum type="arabicPeriod"/>
            </a:pPr>
            <a:r>
              <a:rPr lang="en-US" sz="600" dirty="0">
                <a:latin typeface="Arial" panose="020B0604020202020204" pitchFamily="34" charset="0"/>
                <a:cs typeface="Arial" panose="020B0604020202020204" pitchFamily="34" charset="0"/>
              </a:rPr>
              <a:t>s</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∈S can execute s</a:t>
            </a:r>
            <a:r>
              <a:rPr lang="en-US" sz="600" baseline="-25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∈S if and only if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a:t>
            </a:r>
            <a:r>
              <a:rPr lang="en-US" sz="600" baseline="-25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 </a:t>
            </a:r>
            <a:r>
              <a:rPr lang="en-US" sz="600" dirty="0">
                <a:solidFill>
                  <a:schemeClr val="accent6">
                    <a:lumMod val="75000"/>
                  </a:schemeClr>
                </a:solidFill>
                <a:latin typeface="Arial" panose="020B0604020202020204" pitchFamily="34" charset="0"/>
                <a:cs typeface="Arial" panose="020B0604020202020204" pitchFamily="34" charset="0"/>
              </a:rPr>
              <a:t>prevent less trusted invoker from controlling execution of the invoked subject, corrupt the invoked subject even though its more trustworthy</a:t>
            </a:r>
          </a:p>
          <a:p>
            <a:r>
              <a:rPr lang="en-US" sz="600" dirty="0">
                <a:highlight>
                  <a:srgbClr val="00FF00"/>
                </a:highlight>
                <a:latin typeface="Arial" panose="020B0604020202020204" pitchFamily="34" charset="0"/>
                <a:cs typeface="Arial" panose="020B0604020202020204" pitchFamily="34" charset="0"/>
              </a:rPr>
              <a:t>Problem with Low-Water-Mark:</a:t>
            </a:r>
          </a:p>
          <a:p>
            <a:r>
              <a:rPr lang="en-US" sz="600" dirty="0">
                <a:latin typeface="Arial" panose="020B0604020202020204" pitchFamily="34" charset="0"/>
                <a:cs typeface="Arial" panose="020B0604020202020204" pitchFamily="34" charset="0"/>
              </a:rPr>
              <a:t>s integrity lowered when s reads from low-integrity o</a:t>
            </a:r>
          </a:p>
          <a:p>
            <a:r>
              <a:rPr lang="en-US" sz="600" dirty="0">
                <a:latin typeface="Arial" panose="020B0604020202020204" pitchFamily="34" charset="0"/>
                <a:cs typeface="Arial" panose="020B0604020202020204" pitchFamily="34" charset="0"/>
              </a:rPr>
              <a:t>As time pass, no s will be able to access high integrity </a:t>
            </a:r>
            <a:r>
              <a:rPr lang="en-US" sz="600" dirty="0" err="1">
                <a:latin typeface="Arial" panose="020B0604020202020204" pitchFamily="34" charset="0"/>
                <a:cs typeface="Arial" panose="020B0604020202020204" pitchFamily="34" charset="0"/>
              </a:rPr>
              <a:t>lvl</a:t>
            </a:r>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This policy prevents indirect modification.</a:t>
            </a:r>
          </a:p>
          <a:p>
            <a:r>
              <a:rPr lang="en-US" sz="600" dirty="0">
                <a:highlight>
                  <a:srgbClr val="FFFF00"/>
                </a:highlight>
                <a:latin typeface="Arial" panose="020B0604020202020204" pitchFamily="34" charset="0"/>
                <a:cs typeface="Arial" panose="020B0604020202020204" pitchFamily="34" charset="0"/>
              </a:rPr>
              <a:t>Ring policy: </a:t>
            </a:r>
            <a:r>
              <a:rPr lang="en-US" sz="600" dirty="0">
                <a:latin typeface="Arial" panose="020B0604020202020204" pitchFamily="34" charset="0"/>
                <a:cs typeface="Arial" panose="020B0604020202020204" pitchFamily="34" charset="0"/>
              </a:rPr>
              <a:t>keep subject’s integrity level static</a:t>
            </a:r>
          </a:p>
          <a:p>
            <a:r>
              <a:rPr lang="en-US" sz="600" dirty="0">
                <a:latin typeface="Arial" panose="020B0604020202020204" pitchFamily="34" charset="0"/>
                <a:cs typeface="Arial" panose="020B0604020202020204" pitchFamily="34" charset="0"/>
              </a:rPr>
              <a:t>1. Any s ∈ S can read any o ∈ O</a:t>
            </a:r>
          </a:p>
          <a:p>
            <a:r>
              <a:rPr lang="en-US" sz="600" dirty="0">
                <a:latin typeface="Arial" panose="020B0604020202020204" pitchFamily="34" charset="0"/>
                <a:cs typeface="Arial" panose="020B0604020202020204" pitchFamily="34" charset="0"/>
              </a:rPr>
              <a:t>2. s ∈ S can write to o ∈ O if and only if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(o)≤</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a:t>
            </a:r>
          </a:p>
          <a:p>
            <a:r>
              <a:rPr lang="en-US" sz="600" dirty="0">
                <a:latin typeface="Arial" panose="020B0604020202020204" pitchFamily="34" charset="0"/>
                <a:cs typeface="Arial" panose="020B0604020202020204" pitchFamily="34" charset="0"/>
              </a:rPr>
              <a:t>3. s</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 ∈ S can execute s</a:t>
            </a:r>
            <a:r>
              <a:rPr lang="en-US" sz="600" baseline="-25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 if and only if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a:t>
            </a:r>
            <a:r>
              <a:rPr lang="en-US" sz="600" baseline="-25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Eliminates indirect modification problem.</a:t>
            </a:r>
          </a:p>
          <a:p>
            <a:r>
              <a:rPr lang="en-US" sz="600" dirty="0">
                <a:highlight>
                  <a:srgbClr val="FFFF00"/>
                </a:highlight>
                <a:latin typeface="Arial" panose="020B0604020202020204" pitchFamily="34" charset="0"/>
                <a:cs typeface="Arial" panose="020B0604020202020204" pitchFamily="34" charset="0"/>
              </a:rPr>
              <a:t>Strict integrity model (Biba model): </a:t>
            </a:r>
            <a:r>
              <a:rPr lang="en-US" sz="600" dirty="0" err="1">
                <a:latin typeface="Arial" panose="020B0604020202020204" pitchFamily="34" charset="0"/>
                <a:cs typeface="Arial" panose="020B0604020202020204" pitchFamily="34" charset="0"/>
              </a:rPr>
              <a:t>opp</a:t>
            </a:r>
            <a:r>
              <a:rPr lang="en-US" sz="600" dirty="0">
                <a:latin typeface="Arial" panose="020B0604020202020204" pitchFamily="34" charset="0"/>
                <a:cs typeface="Arial" panose="020B0604020202020204" pitchFamily="34" charset="0"/>
              </a:rPr>
              <a:t> to BLP</a:t>
            </a:r>
          </a:p>
          <a:p>
            <a:r>
              <a:rPr lang="en-US" sz="600" dirty="0">
                <a:latin typeface="Arial" panose="020B0604020202020204" pitchFamily="34" charset="0"/>
                <a:cs typeface="Arial" panose="020B0604020202020204" pitchFamily="34" charset="0"/>
              </a:rPr>
              <a:t>1. s ∈ S can read o ∈ O if and only if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(o), </a:t>
            </a:r>
            <a:r>
              <a:rPr lang="en-US" sz="400" dirty="0">
                <a:solidFill>
                  <a:schemeClr val="accent6">
                    <a:lumMod val="75000"/>
                  </a:schemeClr>
                </a:solidFill>
                <a:latin typeface="Arial" panose="020B0604020202020204" pitchFamily="34" charset="0"/>
                <a:cs typeface="Arial" panose="020B0604020202020204" pitchFamily="34" charset="0"/>
              </a:rPr>
              <a:t>no reads down</a:t>
            </a:r>
          </a:p>
          <a:p>
            <a:r>
              <a:rPr lang="en-US" sz="600" dirty="0">
                <a:latin typeface="Arial" panose="020B0604020202020204" pitchFamily="34" charset="0"/>
                <a:cs typeface="Arial" panose="020B0604020202020204" pitchFamily="34" charset="0"/>
              </a:rPr>
              <a:t>2. s ∈ S can write to o ∈ O if and only if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(o)≤</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 </a:t>
            </a:r>
            <a:r>
              <a:rPr lang="en-US" sz="400" dirty="0">
                <a:solidFill>
                  <a:schemeClr val="accent6">
                    <a:lumMod val="75000"/>
                  </a:schemeClr>
                </a:solidFill>
                <a:latin typeface="Arial" panose="020B0604020202020204" pitchFamily="34" charset="0"/>
                <a:cs typeface="Arial" panose="020B0604020202020204" pitchFamily="34" charset="0"/>
              </a:rPr>
              <a:t>no write up</a:t>
            </a:r>
          </a:p>
          <a:p>
            <a:r>
              <a:rPr lang="en-US" sz="600" dirty="0">
                <a:latin typeface="Arial" panose="020B0604020202020204" pitchFamily="34" charset="0"/>
                <a:cs typeface="Arial" panose="020B0604020202020204" pitchFamily="34" charset="0"/>
              </a:rPr>
              <a:t>3. s</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 ∈ S can execute s</a:t>
            </a:r>
            <a:r>
              <a:rPr lang="en-US" sz="600" baseline="-25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 if and only if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a:t>
            </a:r>
            <a:r>
              <a:rPr lang="en-US" sz="600" baseline="-25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(s</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t>
            </a:r>
          </a:p>
          <a:p>
            <a:r>
              <a:rPr lang="en-US" sz="600" dirty="0">
                <a:highlight>
                  <a:srgbClr val="FFFF00"/>
                </a:highlight>
                <a:latin typeface="Arial" panose="020B0604020202020204" pitchFamily="34" charset="0"/>
                <a:cs typeface="Arial" panose="020B0604020202020204" pitchFamily="34" charset="0"/>
              </a:rPr>
              <a:t>BLP for commercial purpose:</a:t>
            </a:r>
          </a:p>
          <a:p>
            <a:r>
              <a:rPr lang="en-US" sz="600" dirty="0">
                <a:latin typeface="Arial" panose="020B0604020202020204" pitchFamily="34" charset="0"/>
                <a:cs typeface="Arial" panose="020B0604020202020204" pitchFamily="34" charset="0"/>
              </a:rPr>
              <a:t>2 security clearances: (higher to lower)</a:t>
            </a:r>
          </a:p>
          <a:p>
            <a:r>
              <a:rPr lang="en-US" sz="600" dirty="0">
                <a:latin typeface="Arial" panose="020B0604020202020204" pitchFamily="34" charset="0"/>
                <a:cs typeface="Arial" panose="020B0604020202020204" pitchFamily="34" charset="0"/>
              </a:rPr>
              <a:t>- AM (audit </a:t>
            </a:r>
            <a:r>
              <a:rPr lang="en-US" sz="600" dirty="0" err="1">
                <a:latin typeface="Arial" panose="020B0604020202020204" pitchFamily="34" charset="0"/>
                <a:cs typeface="Arial" panose="020B0604020202020204" pitchFamily="34" charset="0"/>
              </a:rPr>
              <a:t>mnger</a:t>
            </a:r>
            <a:r>
              <a:rPr lang="en-US" sz="600" dirty="0">
                <a:latin typeface="Arial" panose="020B0604020202020204" pitchFamily="34" charset="0"/>
                <a:cs typeface="Arial" panose="020B0604020202020204" pitchFamily="34" charset="0"/>
              </a:rPr>
              <a:t>): system audit, management functions</a:t>
            </a:r>
          </a:p>
          <a:p>
            <a:r>
              <a:rPr lang="en-US" sz="600" dirty="0">
                <a:latin typeface="Arial" panose="020B0604020202020204" pitchFamily="34" charset="0"/>
                <a:cs typeface="Arial" panose="020B0604020202020204" pitchFamily="34" charset="0"/>
              </a:rPr>
              <a:t>- SL (system Low): any process can read at this level</a:t>
            </a:r>
          </a:p>
          <a:p>
            <a:r>
              <a:rPr lang="en-US" sz="600" dirty="0">
                <a:latin typeface="Arial" panose="020B0604020202020204" pitchFamily="34" charset="0"/>
                <a:cs typeface="Arial" panose="020B0604020202020204" pitchFamily="34" charset="0"/>
              </a:rPr>
              <a:t>5 security categories:</a:t>
            </a:r>
          </a:p>
          <a:p>
            <a:r>
              <a:rPr lang="en-US" sz="600" dirty="0">
                <a:latin typeface="Arial" panose="020B0604020202020204" pitchFamily="34" charset="0"/>
                <a:cs typeface="Arial" panose="020B0604020202020204" pitchFamily="34" charset="0"/>
              </a:rPr>
              <a:t>- D (development): production program in dev not in use</a:t>
            </a:r>
          </a:p>
          <a:p>
            <a:r>
              <a:rPr lang="en-US" sz="600" dirty="0">
                <a:latin typeface="Arial" panose="020B0604020202020204" pitchFamily="34" charset="0"/>
                <a:cs typeface="Arial" panose="020B0604020202020204" pitchFamily="34" charset="0"/>
              </a:rPr>
              <a:t>- PC (Production Code): production processes and prog</a:t>
            </a:r>
          </a:p>
          <a:p>
            <a:r>
              <a:rPr lang="en-US" sz="600" dirty="0">
                <a:latin typeface="Arial" panose="020B0604020202020204" pitchFamily="34" charset="0"/>
                <a:cs typeface="Arial" panose="020B0604020202020204" pitchFamily="34" charset="0"/>
              </a:rPr>
              <a:t>- PD (Production Data): data covered by integrity policy</a:t>
            </a:r>
          </a:p>
          <a:p>
            <a:r>
              <a:rPr lang="en-US" sz="600" dirty="0">
                <a:latin typeface="Arial" panose="020B0604020202020204" pitchFamily="34" charset="0"/>
                <a:cs typeface="Arial" panose="020B0604020202020204" pitchFamily="34" charset="0"/>
              </a:rPr>
              <a:t>- SD (System Development): system programs in dev but not yet in use</a:t>
            </a:r>
          </a:p>
          <a:p>
            <a:r>
              <a:rPr lang="en-US" sz="600" dirty="0">
                <a:latin typeface="Arial" panose="020B0604020202020204" pitchFamily="34" charset="0"/>
                <a:cs typeface="Arial" panose="020B0604020202020204" pitchFamily="34" charset="0"/>
              </a:rPr>
              <a:t>- T (Software Tools): progs in production system not related to protected data</a:t>
            </a:r>
          </a:p>
          <a:p>
            <a:r>
              <a:rPr lang="en-US" sz="600" dirty="0">
                <a:latin typeface="Arial" panose="020B0604020202020204" pitchFamily="34" charset="0"/>
                <a:cs typeface="Arial" panose="020B0604020202020204" pitchFamily="34" charset="0"/>
              </a:rPr>
              <a:t>BLP  principles:</a:t>
            </a:r>
          </a:p>
          <a:p>
            <a:pPr marL="228600" indent="-228600">
              <a:buAutoNum type="arabicPeriod"/>
            </a:pPr>
            <a:r>
              <a:rPr lang="en-US" sz="600" dirty="0">
                <a:latin typeface="Arial" panose="020B0604020202020204" pitchFamily="34" charset="0"/>
                <a:cs typeface="Arial" panose="020B0604020202020204" pitchFamily="34" charset="0"/>
              </a:rPr>
              <a:t>Ordinary users can execute &amp; read production code but cannot alter it</a:t>
            </a:r>
          </a:p>
          <a:p>
            <a:pPr marL="228600" indent="-228600">
              <a:buAutoNum type="arabicPeriod"/>
            </a:pPr>
            <a:r>
              <a:rPr lang="en-US" sz="600" dirty="0">
                <a:latin typeface="Arial" panose="020B0604020202020204" pitchFamily="34" charset="0"/>
                <a:cs typeface="Arial" panose="020B0604020202020204" pitchFamily="34" charset="0"/>
              </a:rPr>
              <a:t>Ordinary users can alter and read production data</a:t>
            </a:r>
          </a:p>
          <a:p>
            <a:pPr marL="228600" indent="-228600">
              <a:buAutoNum type="arabicPeriod"/>
            </a:pPr>
            <a:r>
              <a:rPr lang="en-US" sz="600" dirty="0">
                <a:latin typeface="Arial" panose="020B0604020202020204" pitchFamily="34" charset="0"/>
                <a:cs typeface="Arial" panose="020B0604020202020204" pitchFamily="34" charset="0"/>
              </a:rPr>
              <a:t>Sys managers require access to all logs buy cannot change the security level of objects</a:t>
            </a:r>
          </a:p>
          <a:p>
            <a:pPr marL="228600" indent="-228600">
              <a:buAutoNum type="arabicPeriod"/>
            </a:pPr>
            <a:r>
              <a:rPr lang="en-US" sz="600" dirty="0">
                <a:latin typeface="Arial" panose="020B0604020202020204" pitchFamily="34" charset="0"/>
                <a:cs typeface="Arial" panose="020B0604020202020204" pitchFamily="34" charset="0"/>
              </a:rPr>
              <a:t>Sys controllers require ability to install code, these users will be given downgrade capabilities (ability to move object from dev to production)</a:t>
            </a:r>
          </a:p>
          <a:p>
            <a:pPr marL="228600" indent="-228600">
              <a:buAutoNum type="arabicPeriod"/>
            </a:pPr>
            <a:r>
              <a:rPr lang="en-US" sz="600" dirty="0">
                <a:latin typeface="Arial" panose="020B0604020202020204" pitchFamily="34" charset="0"/>
                <a:cs typeface="Arial" panose="020B0604020202020204" pitchFamily="34" charset="0"/>
              </a:rPr>
              <a:t>Logs can only be append to (not overwritten), logs must </a:t>
            </a:r>
            <a:r>
              <a:rPr lang="en-US" sz="600" dirty="0" err="1">
                <a:latin typeface="Arial" panose="020B0604020202020204" pitchFamily="34" charset="0"/>
                <a:cs typeface="Arial" panose="020B0604020202020204" pitchFamily="34" charset="0"/>
              </a:rPr>
              <a:t>dom</a:t>
            </a:r>
            <a:r>
              <a:rPr lang="en-US" sz="600" dirty="0">
                <a:latin typeface="Arial" panose="020B0604020202020204" pitchFamily="34" charset="0"/>
                <a:cs typeface="Arial" panose="020B0604020202020204" pitchFamily="34" charset="0"/>
              </a:rPr>
              <a:t> any subject that is writing to them</a:t>
            </a:r>
          </a:p>
          <a:p>
            <a:pPr marL="228600" indent="-228600">
              <a:buAutoNum type="arabicPeriod"/>
            </a:pPr>
            <a:endParaRPr lang="en-US" sz="600" dirty="0">
              <a:latin typeface="Arial" panose="020B0604020202020204" pitchFamily="34" charset="0"/>
              <a:cs typeface="Arial" panose="020B0604020202020204" pitchFamily="34" charset="0"/>
            </a:endParaRPr>
          </a:p>
          <a:p>
            <a:pPr marL="228600" indent="-228600">
              <a:buAutoNum type="arabicPeriod"/>
            </a:pPr>
            <a:endParaRPr lang="en-US" sz="600" dirty="0">
              <a:latin typeface="Arial" panose="020B0604020202020204" pitchFamily="34" charset="0"/>
              <a:cs typeface="Arial" panose="020B0604020202020204" pitchFamily="34" charset="0"/>
            </a:endParaRPr>
          </a:p>
          <a:p>
            <a:pPr marL="228600" indent="-228600">
              <a:buAutoNum type="arabicPeriod"/>
            </a:pPr>
            <a:endParaRPr lang="en-US" sz="600" dirty="0">
              <a:latin typeface="Arial" panose="020B0604020202020204" pitchFamily="34" charset="0"/>
              <a:cs typeface="Arial" panose="020B0604020202020204" pitchFamily="34" charset="0"/>
            </a:endParaRPr>
          </a:p>
          <a:p>
            <a:pPr marL="228600" indent="-228600">
              <a:buAutoNum type="arabicPeriod"/>
            </a:pPr>
            <a:endParaRPr lang="en-US" sz="600" dirty="0">
              <a:latin typeface="Arial" panose="020B0604020202020204" pitchFamily="34" charset="0"/>
              <a:cs typeface="Arial" panose="020B0604020202020204" pitchFamily="34" charset="0"/>
            </a:endParaRPr>
          </a:p>
          <a:p>
            <a:pPr marL="228600" indent="-228600">
              <a:buAutoNum type="arabicPeriod"/>
            </a:pPr>
            <a:endParaRPr lang="en-US" sz="600" dirty="0">
              <a:latin typeface="Arial" panose="020B0604020202020204" pitchFamily="34" charset="0"/>
              <a:cs typeface="Arial" panose="020B0604020202020204" pitchFamily="34" charset="0"/>
            </a:endParaRPr>
          </a:p>
          <a:p>
            <a:pPr marL="228600" indent="-228600">
              <a:buAutoNum type="arabicPeriod"/>
            </a:pPr>
            <a:endParaRPr lang="en-US" sz="600" dirty="0">
              <a:latin typeface="Arial" panose="020B0604020202020204" pitchFamily="34" charset="0"/>
              <a:cs typeface="Arial" panose="020B0604020202020204" pitchFamily="34" charset="0"/>
            </a:endParaRPr>
          </a:p>
          <a:p>
            <a:pPr marL="228600" indent="-228600">
              <a:buAutoNum type="arabicPeriod"/>
            </a:pPr>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pPr marL="228600" indent="-228600">
              <a:buAutoNum type="arabicPeriod"/>
            </a:pPr>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 </a:t>
            </a:r>
          </a:p>
        </p:txBody>
      </p:sp>
      <p:graphicFrame>
        <p:nvGraphicFramePr>
          <p:cNvPr id="25" name="Table 24">
            <a:extLst>
              <a:ext uri="{FF2B5EF4-FFF2-40B4-BE49-F238E27FC236}">
                <a16:creationId xmlns:a16="http://schemas.microsoft.com/office/drawing/2014/main" id="{5D38D777-F4D5-540D-06E1-6261CEA66974}"/>
              </a:ext>
            </a:extLst>
          </p:cNvPr>
          <p:cNvGraphicFramePr>
            <a:graphicFrameLocks noGrp="1"/>
          </p:cNvGraphicFramePr>
          <p:nvPr>
            <p:extLst>
              <p:ext uri="{D42A27DB-BD31-4B8C-83A1-F6EECF244321}">
                <p14:modId xmlns:p14="http://schemas.microsoft.com/office/powerpoint/2010/main" val="873523617"/>
              </p:ext>
            </p:extLst>
          </p:nvPr>
        </p:nvGraphicFramePr>
        <p:xfrm>
          <a:off x="5758355" y="5853441"/>
          <a:ext cx="1677516" cy="1001380"/>
        </p:xfrm>
        <a:graphic>
          <a:graphicData uri="http://schemas.openxmlformats.org/drawingml/2006/table">
            <a:tbl>
              <a:tblPr firstRow="1" bandRow="1">
                <a:tableStyleId>{5C22544A-7EE6-4342-B048-85BDC9FD1C3A}</a:tableStyleId>
              </a:tblPr>
              <a:tblGrid>
                <a:gridCol w="836120">
                  <a:extLst>
                    <a:ext uri="{9D8B030D-6E8A-4147-A177-3AD203B41FA5}">
                      <a16:colId xmlns:a16="http://schemas.microsoft.com/office/drawing/2014/main" val="1378419322"/>
                    </a:ext>
                  </a:extLst>
                </a:gridCol>
                <a:gridCol w="841396">
                  <a:extLst>
                    <a:ext uri="{9D8B030D-6E8A-4147-A177-3AD203B41FA5}">
                      <a16:colId xmlns:a16="http://schemas.microsoft.com/office/drawing/2014/main" val="1978227844"/>
                    </a:ext>
                  </a:extLst>
                </a:gridCol>
              </a:tblGrid>
              <a:tr h="0">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Subject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Security 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6709983"/>
                  </a:ext>
                </a:extLst>
              </a:tr>
              <a:tr h="128259">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ordinary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(SL, {PC,PD})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5399937"/>
                  </a:ext>
                </a:extLst>
              </a:tr>
              <a:tr h="131434">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Application dev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(SL, {D,T})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4572896"/>
                  </a:ext>
                </a:extLst>
              </a:tr>
              <a:tr h="118734">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System programmer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(SL,{SD,T})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6609482"/>
                  </a:ext>
                </a:extLst>
              </a:tr>
              <a:tr h="178420">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System manager &amp; auditor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(AM, {D,PC,PD,SD,T})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8554320"/>
                  </a:ext>
                </a:extLst>
              </a:tr>
              <a:tr h="187964">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System controller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(SL, {D,PC,PD,SD,T})</a:t>
                      </a:r>
                    </a:p>
                    <a:p>
                      <a:pPr algn="ctr"/>
                      <a:r>
                        <a:rPr lang="en-US" sz="400" b="0" dirty="0">
                          <a:solidFill>
                            <a:sysClr val="windowText" lastClr="000000"/>
                          </a:solidFill>
                          <a:latin typeface="Arial" panose="020B0604020202020204" pitchFamily="34" charset="0"/>
                          <a:cs typeface="Arial" panose="020B0604020202020204" pitchFamily="34" charset="0"/>
                        </a:rPr>
                        <a:t>+ downgrade </a:t>
                      </a:r>
                      <a:r>
                        <a:rPr lang="en-US" sz="400" b="0" dirty="0" err="1">
                          <a:solidFill>
                            <a:sysClr val="windowText" lastClr="000000"/>
                          </a:solidFill>
                          <a:latin typeface="Arial" panose="020B0604020202020204" pitchFamily="34" charset="0"/>
                          <a:cs typeface="Arial" panose="020B0604020202020204" pitchFamily="34" charset="0"/>
                        </a:rPr>
                        <a:t>priviledge</a:t>
                      </a:r>
                      <a:endParaRPr lang="en-US" sz="400" b="0" dirty="0">
                        <a:solidFill>
                          <a:sysClr val="windowText" lastClr="00000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9747921"/>
                  </a:ext>
                </a:extLst>
              </a:tr>
            </a:tbl>
          </a:graphicData>
        </a:graphic>
      </p:graphicFrame>
      <p:sp>
        <p:nvSpPr>
          <p:cNvPr id="26" name="Rectangle 25">
            <a:extLst>
              <a:ext uri="{FF2B5EF4-FFF2-40B4-BE49-F238E27FC236}">
                <a16:creationId xmlns:a16="http://schemas.microsoft.com/office/drawing/2014/main" id="{1287DCC3-CD74-3B1A-F5B5-ACBAC433A537}"/>
              </a:ext>
            </a:extLst>
          </p:cNvPr>
          <p:cNvSpPr/>
          <p:nvPr/>
        </p:nvSpPr>
        <p:spPr>
          <a:xfrm>
            <a:off x="7631637" y="-50600"/>
            <a:ext cx="2296316" cy="7017306"/>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B2C8D725-5B4D-4253-B08B-4DF20AC2B36A}"/>
              </a:ext>
            </a:extLst>
          </p:cNvPr>
          <p:cNvSpPr txBox="1"/>
          <p:nvPr/>
        </p:nvSpPr>
        <p:spPr>
          <a:xfrm>
            <a:off x="7528907" y="0"/>
            <a:ext cx="2441989" cy="6832640"/>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BLP object &amp; security level</a:t>
            </a:r>
            <a:r>
              <a:rPr lang="en-US" sz="600" dirty="0">
                <a:latin typeface="Arial" panose="020B0604020202020204" pitchFamily="34" charset="0"/>
                <a:cs typeface="Arial" panose="020B0604020202020204" pitchFamily="34" charset="0"/>
              </a:rPr>
              <a:t>:</a:t>
            </a: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r>
              <a:rPr lang="en-US" sz="600" dirty="0">
                <a:highlight>
                  <a:srgbClr val="00FF00"/>
                </a:highlight>
                <a:latin typeface="Arial" panose="020B0604020202020204" pitchFamily="34" charset="0"/>
                <a:cs typeface="Arial" panose="020B0604020202020204" pitchFamily="34" charset="0"/>
              </a:rPr>
              <a:t>Problem with BLP: </a:t>
            </a:r>
          </a:p>
          <a:p>
            <a:pPr marL="171450" indent="-171450">
              <a:buFontTx/>
              <a:buChar char="-"/>
            </a:pPr>
            <a:r>
              <a:rPr lang="en-US" sz="600" dirty="0">
                <a:latin typeface="Arial" panose="020B0604020202020204" pitchFamily="34" charset="0"/>
                <a:cs typeface="Arial" panose="020B0604020202020204" pitchFamily="34" charset="0"/>
              </a:rPr>
              <a:t>Too inflexible, sys manager cannot run prog for repairing inconsistent or erroneous prod </a:t>
            </a:r>
            <a:r>
              <a:rPr lang="en-US" sz="600" dirty="0" err="1">
                <a:latin typeface="Arial" panose="020B0604020202020204" pitchFamily="34" charset="0"/>
                <a:cs typeface="Arial" panose="020B0604020202020204" pitchFamily="34" charset="0"/>
              </a:rPr>
              <a:t>db</a:t>
            </a:r>
            <a:r>
              <a:rPr lang="en-US" sz="600" dirty="0">
                <a:latin typeface="Arial" panose="020B0604020202020204" pitchFamily="34" charset="0"/>
                <a:cs typeface="Arial" panose="020B0604020202020204" pitchFamily="34" charset="0"/>
              </a:rPr>
              <a:t>, sys man have AM clearance, but production data has SL security </a:t>
            </a:r>
            <a:r>
              <a:rPr lang="en-US" sz="600" dirty="0" err="1">
                <a:latin typeface="Arial" panose="020B0604020202020204" pitchFamily="34" charset="0"/>
                <a:cs typeface="Arial" panose="020B0604020202020204" pitchFamily="34" charset="0"/>
              </a:rPr>
              <a:t>lvl</a:t>
            </a:r>
            <a:r>
              <a:rPr lang="en-US" sz="600" dirty="0">
                <a:latin typeface="Arial" panose="020B0604020202020204" pitchFamily="34" charset="0"/>
                <a:cs typeface="Arial" panose="020B0604020202020204" pitchFamily="34" charset="0"/>
              </a:rPr>
              <a:t>, sys man cannot write production data</a:t>
            </a:r>
          </a:p>
          <a:p>
            <a:pPr marL="171450" indent="-171450">
              <a:buFontTx/>
              <a:buChar char="-"/>
            </a:pPr>
            <a:r>
              <a:rPr lang="en-US" sz="600" dirty="0">
                <a:latin typeface="Arial" panose="020B0604020202020204" pitchFamily="34" charset="0"/>
                <a:cs typeface="Arial" panose="020B0604020202020204" pitchFamily="34" charset="0"/>
              </a:rPr>
              <a:t>complicated security categories, 5 is too many</a:t>
            </a:r>
          </a:p>
          <a:p>
            <a:r>
              <a:rPr lang="en-US" sz="600" dirty="0" err="1">
                <a:highlight>
                  <a:srgbClr val="FFFF00"/>
                </a:highlight>
                <a:latin typeface="Arial" panose="020B0604020202020204" pitchFamily="34" charset="0"/>
                <a:cs typeface="Arial" panose="020B0604020202020204" pitchFamily="34" charset="0"/>
              </a:rPr>
              <a:t>Lipner’s</a:t>
            </a:r>
            <a:r>
              <a:rPr lang="en-US" sz="600" dirty="0">
                <a:highlight>
                  <a:srgbClr val="FFFF00"/>
                </a:highlight>
                <a:latin typeface="Arial" panose="020B0604020202020204" pitchFamily="34" charset="0"/>
                <a:cs typeface="Arial" panose="020B0604020202020204" pitchFamily="34" charset="0"/>
              </a:rPr>
              <a:t> model</a:t>
            </a:r>
            <a:r>
              <a:rPr lang="en-US" sz="600" dirty="0">
                <a:latin typeface="Arial" panose="020B0604020202020204" pitchFamily="34" charset="0"/>
                <a:cs typeface="Arial" panose="020B0604020202020204" pitchFamily="34" charset="0"/>
              </a:rPr>
              <a:t>: combine BLP and Biba</a:t>
            </a:r>
          </a:p>
          <a:p>
            <a:pPr marL="228600" indent="-228600">
              <a:buAutoNum type="arabicPeriod"/>
            </a:pPr>
            <a:r>
              <a:rPr lang="en-US" sz="600" dirty="0">
                <a:latin typeface="Arial" panose="020B0604020202020204" pitchFamily="34" charset="0"/>
                <a:cs typeface="Arial" panose="020B0604020202020204" pitchFamily="34" charset="0"/>
              </a:rPr>
              <a:t>implement BLP component first to control reading</a:t>
            </a:r>
          </a:p>
          <a:p>
            <a:pPr marL="228600" indent="-228600">
              <a:buAutoNum type="arabicPeriod"/>
            </a:pPr>
            <a:r>
              <a:rPr lang="en-US" sz="600" dirty="0">
                <a:latin typeface="Arial" panose="020B0604020202020204" pitchFamily="34" charset="0"/>
                <a:cs typeface="Arial" panose="020B0604020202020204" pitchFamily="34" charset="0"/>
              </a:rPr>
              <a:t>implement Biba component to control writing</a:t>
            </a:r>
          </a:p>
          <a:p>
            <a:pPr marL="228600" indent="-228600">
              <a:buAutoNum type="arabicPeriod"/>
            </a:pPr>
            <a:r>
              <a:rPr lang="en-US" sz="600" dirty="0">
                <a:latin typeface="Arial" panose="020B0604020202020204" pitchFamily="34" charset="0"/>
                <a:cs typeface="Arial" panose="020B0604020202020204" pitchFamily="34" charset="0"/>
              </a:rPr>
              <a:t>simplify security categories in BLP</a:t>
            </a:r>
          </a:p>
          <a:p>
            <a:r>
              <a:rPr lang="en-US" sz="600" dirty="0">
                <a:highlight>
                  <a:srgbClr val="FFFF00"/>
                </a:highlight>
                <a:latin typeface="Arial" panose="020B0604020202020204" pitchFamily="34" charset="0"/>
                <a:cs typeface="Arial" panose="020B0604020202020204" pitchFamily="34" charset="0"/>
              </a:rPr>
              <a:t>Simplified BLP:</a:t>
            </a:r>
          </a:p>
          <a:p>
            <a:r>
              <a:rPr lang="en-US" sz="600" dirty="0">
                <a:highlight>
                  <a:srgbClr val="00FF00"/>
                </a:highlight>
                <a:latin typeface="Arial" panose="020B0604020202020204" pitchFamily="34" charset="0"/>
                <a:cs typeface="Arial" panose="020B0604020202020204" pitchFamily="34" charset="0"/>
              </a:rPr>
              <a:t>Reduce categories to 3:</a:t>
            </a:r>
          </a:p>
          <a:p>
            <a:pPr marL="171450" indent="-171450">
              <a:buFontTx/>
              <a:buChar char="-"/>
            </a:pPr>
            <a:r>
              <a:rPr lang="en-US" sz="600" dirty="0">
                <a:latin typeface="Arial" panose="020B0604020202020204" pitchFamily="34" charset="0"/>
                <a:cs typeface="Arial" panose="020B0604020202020204" pitchFamily="34" charset="0"/>
              </a:rPr>
              <a:t>SP (production): production code and data (combine previous ‘PC’ and ‘PD’ categories)</a:t>
            </a:r>
          </a:p>
          <a:p>
            <a:pPr marL="171450" indent="-171450">
              <a:buFontTx/>
              <a:buChar char="-"/>
            </a:pPr>
            <a:r>
              <a:rPr lang="en-US" sz="600" dirty="0">
                <a:latin typeface="Arial" panose="020B0604020202020204" pitchFamily="34" charset="0"/>
                <a:cs typeface="Arial" panose="020B0604020202020204" pitchFamily="34" charset="0"/>
              </a:rPr>
              <a:t>SD (development): same as previous ’D’ category</a:t>
            </a:r>
          </a:p>
          <a:p>
            <a:pPr marL="171450" indent="-171450">
              <a:buFontTx/>
              <a:buChar char="-"/>
            </a:pPr>
            <a:r>
              <a:rPr lang="en-US" sz="600" dirty="0">
                <a:latin typeface="Arial" panose="020B0604020202020204" pitchFamily="34" charset="0"/>
                <a:cs typeface="Arial" panose="020B0604020202020204" pitchFamily="34" charset="0"/>
              </a:rPr>
              <a:t>SSD (System development): same as previous ‘SD’</a:t>
            </a:r>
          </a:p>
          <a:p>
            <a:r>
              <a:rPr lang="en-US" sz="600" dirty="0">
                <a:highlight>
                  <a:srgbClr val="00FF00"/>
                </a:highlight>
                <a:latin typeface="Arial" panose="020B0604020202020204" pitchFamily="34" charset="0"/>
                <a:cs typeface="Arial" panose="020B0604020202020204" pitchFamily="34" charset="0"/>
              </a:rPr>
              <a:t>Retain 2 security clearance level: </a:t>
            </a:r>
            <a:r>
              <a:rPr lang="en-US" sz="600" dirty="0">
                <a:latin typeface="Arial" panose="020B0604020202020204" pitchFamily="34" charset="0"/>
                <a:cs typeface="Arial" panose="020B0604020202020204" pitchFamily="34" charset="0"/>
              </a:rPr>
              <a:t>AM and SL</a:t>
            </a:r>
          </a:p>
          <a:p>
            <a:r>
              <a:rPr lang="en-US" sz="600" dirty="0">
                <a:highlight>
                  <a:srgbClr val="FFFF00"/>
                </a:highlight>
                <a:latin typeface="Arial" panose="020B0604020202020204" pitchFamily="34" charset="0"/>
                <a:cs typeface="Arial" panose="020B0604020202020204" pitchFamily="34" charset="0"/>
              </a:rPr>
              <a:t>Adding integrity level to BLP security model</a:t>
            </a:r>
            <a:r>
              <a:rPr lang="en-US" sz="600" dirty="0">
                <a:latin typeface="Arial" panose="020B0604020202020204" pitchFamily="34" charset="0"/>
                <a:cs typeface="Arial" panose="020B0604020202020204" pitchFamily="34" charset="0"/>
              </a:rPr>
              <a:t>:</a:t>
            </a:r>
          </a:p>
          <a:p>
            <a:r>
              <a:rPr lang="en-US" sz="600" dirty="0">
                <a:highlight>
                  <a:srgbClr val="00FF00"/>
                </a:highlight>
                <a:latin typeface="Arial" panose="020B0604020202020204" pitchFamily="34" charset="0"/>
                <a:cs typeface="Arial" panose="020B0604020202020204" pitchFamily="34" charset="0"/>
              </a:rPr>
              <a:t>3 integrity classification (highest to lowest</a:t>
            </a:r>
            <a:r>
              <a:rPr lang="en-US" sz="600" dirty="0">
                <a:latin typeface="Arial" panose="020B0604020202020204" pitchFamily="34" charset="0"/>
                <a:cs typeface="Arial" panose="020B0604020202020204" pitchFamily="34" charset="0"/>
              </a:rPr>
              <a:t>):</a:t>
            </a:r>
          </a:p>
          <a:p>
            <a:pPr marL="171450" indent="-171450">
              <a:buFontTx/>
              <a:buChar char="-"/>
            </a:pPr>
            <a:r>
              <a:rPr lang="en-US" sz="600" dirty="0">
                <a:latin typeface="Arial" panose="020B0604020202020204" pitchFamily="34" charset="0"/>
                <a:cs typeface="Arial" panose="020B0604020202020204" pitchFamily="34" charset="0"/>
              </a:rPr>
              <a:t>ISP (system prog): for sys programs</a:t>
            </a:r>
          </a:p>
          <a:p>
            <a:pPr marL="171450" indent="-171450">
              <a:buFontTx/>
              <a:buChar char="-"/>
            </a:pPr>
            <a:r>
              <a:rPr lang="en-US" sz="600" dirty="0">
                <a:latin typeface="Arial" panose="020B0604020202020204" pitchFamily="34" charset="0"/>
                <a:cs typeface="Arial" panose="020B0604020202020204" pitchFamily="34" charset="0"/>
              </a:rPr>
              <a:t>IO (operational): for production programs &amp; dev software</a:t>
            </a:r>
          </a:p>
          <a:p>
            <a:pPr marL="171450" indent="-171450">
              <a:buFontTx/>
              <a:buChar char="-"/>
            </a:pPr>
            <a:r>
              <a:rPr lang="en-US" sz="600" dirty="0">
                <a:latin typeface="Arial" panose="020B0604020202020204" pitchFamily="34" charset="0"/>
                <a:cs typeface="Arial" panose="020B0604020202020204" pitchFamily="34" charset="0"/>
              </a:rPr>
              <a:t>ISL (System Low): users get this classification on login</a:t>
            </a:r>
          </a:p>
          <a:p>
            <a:r>
              <a:rPr lang="en-US" sz="600" dirty="0">
                <a:highlight>
                  <a:srgbClr val="00FF00"/>
                </a:highlight>
                <a:latin typeface="Arial" panose="020B0604020202020204" pitchFamily="34" charset="0"/>
                <a:cs typeface="Arial" panose="020B0604020202020204" pitchFamily="34" charset="0"/>
              </a:rPr>
              <a:t>2 integrity categories</a:t>
            </a:r>
            <a:r>
              <a:rPr lang="en-US" sz="600" dirty="0">
                <a:latin typeface="Arial" panose="020B0604020202020204" pitchFamily="34" charset="0"/>
                <a:cs typeface="Arial" panose="020B0604020202020204" pitchFamily="34" charset="0"/>
              </a:rPr>
              <a:t>:</a:t>
            </a:r>
          </a:p>
          <a:p>
            <a:pPr marL="171450" indent="-171450">
              <a:buFontTx/>
              <a:buChar char="-"/>
            </a:pPr>
            <a:r>
              <a:rPr lang="en-US" sz="600" dirty="0">
                <a:latin typeface="Arial" panose="020B0604020202020204" pitchFamily="34" charset="0"/>
                <a:cs typeface="Arial" panose="020B0604020202020204" pitchFamily="34" charset="0"/>
              </a:rPr>
              <a:t>ID (development): development entities</a:t>
            </a:r>
          </a:p>
          <a:p>
            <a:pPr marL="171450" indent="-171450">
              <a:buFontTx/>
              <a:buChar char="-"/>
            </a:pPr>
            <a:r>
              <a:rPr lang="en-US" sz="600" dirty="0">
                <a:latin typeface="Arial" panose="020B0604020202020204" pitchFamily="34" charset="0"/>
                <a:cs typeface="Arial" panose="020B0604020202020204" pitchFamily="34" charset="0"/>
              </a:rPr>
              <a:t>IP (production): production entities</a:t>
            </a:r>
          </a:p>
          <a:p>
            <a:r>
              <a:rPr lang="en-US" sz="600" b="1" dirty="0">
                <a:latin typeface="Arial" panose="020B0604020202020204" pitchFamily="34" charset="0"/>
                <a:cs typeface="Arial" panose="020B0604020202020204" pitchFamily="34" charset="0"/>
              </a:rPr>
              <a:t>No reads up </a:t>
            </a:r>
            <a:r>
              <a:rPr lang="en-US" sz="600" dirty="0">
                <a:latin typeface="Arial" panose="020B0604020202020204" pitchFamily="34" charset="0"/>
                <a:cs typeface="Arial" panose="020B0604020202020204" pitchFamily="34" charset="0"/>
              </a:rPr>
              <a:t>(security) + </a:t>
            </a:r>
            <a:r>
              <a:rPr lang="en-US" sz="600" b="1" dirty="0">
                <a:latin typeface="Arial" panose="020B0604020202020204" pitchFamily="34" charset="0"/>
                <a:cs typeface="Arial" panose="020B0604020202020204" pitchFamily="34" charset="0"/>
              </a:rPr>
              <a:t>No writes up </a:t>
            </a:r>
            <a:r>
              <a:rPr lang="en-US" sz="600" dirty="0">
                <a:latin typeface="Arial" panose="020B0604020202020204" pitchFamily="34" charset="0"/>
                <a:cs typeface="Arial" panose="020B0604020202020204" pitchFamily="34" charset="0"/>
              </a:rPr>
              <a:t>(integrity) enforced</a:t>
            </a:r>
          </a:p>
          <a:p>
            <a:r>
              <a:rPr lang="en-US" sz="600" dirty="0">
                <a:latin typeface="Arial" panose="020B0604020202020204" pitchFamily="34" charset="0"/>
                <a:cs typeface="Arial" panose="020B0604020202020204" pitchFamily="34" charset="0"/>
              </a:rPr>
              <a:t>Simplified BLP subject and level:</a:t>
            </a: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Simplified BLP Object and level:</a:t>
            </a: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a:p>
            <a:r>
              <a:rPr lang="en-US" sz="600" u="sng" dirty="0">
                <a:latin typeface="Arial" panose="020B0604020202020204" pitchFamily="34" charset="0"/>
                <a:cs typeface="Arial" panose="020B0604020202020204" pitchFamily="34" charset="0"/>
              </a:rPr>
              <a:t>Step 1. check for clearance </a:t>
            </a:r>
            <a:r>
              <a:rPr lang="en-US" sz="600" u="sng" dirty="0" err="1">
                <a:latin typeface="Arial" panose="020B0604020202020204" pitchFamily="34" charset="0"/>
                <a:cs typeface="Arial" panose="020B0604020202020204" pitchFamily="34" charset="0"/>
              </a:rPr>
              <a:t>lvl</a:t>
            </a:r>
            <a:r>
              <a:rPr lang="en-US" sz="600" u="sng" dirty="0">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read: AM &gt; SL, check for write: ISP&gt;IO&gt;ISL</a:t>
            </a:r>
          </a:p>
          <a:p>
            <a:r>
              <a:rPr lang="en-US" sz="600" u="sng" dirty="0">
                <a:latin typeface="Arial" panose="020B0604020202020204" pitchFamily="34" charset="0"/>
                <a:cs typeface="Arial" panose="020B0604020202020204" pitchFamily="34" charset="0"/>
              </a:rPr>
              <a:t>Step 2. check for category:</a:t>
            </a:r>
          </a:p>
          <a:p>
            <a:r>
              <a:rPr lang="en-US" sz="600" dirty="0">
                <a:latin typeface="Arial" panose="020B0604020202020204" pitchFamily="34" charset="0"/>
                <a:cs typeface="Arial" panose="020B0604020202020204" pitchFamily="34" charset="0"/>
              </a:rPr>
              <a:t>check if object categories are subset of subject categories</a:t>
            </a:r>
          </a:p>
        </p:txBody>
      </p:sp>
      <p:graphicFrame>
        <p:nvGraphicFramePr>
          <p:cNvPr id="27" name="Table 26">
            <a:extLst>
              <a:ext uri="{FF2B5EF4-FFF2-40B4-BE49-F238E27FC236}">
                <a16:creationId xmlns:a16="http://schemas.microsoft.com/office/drawing/2014/main" id="{62CE105E-918A-CBC9-BEEA-149A67C45069}"/>
              </a:ext>
            </a:extLst>
          </p:cNvPr>
          <p:cNvGraphicFramePr>
            <a:graphicFrameLocks noGrp="1"/>
          </p:cNvGraphicFramePr>
          <p:nvPr>
            <p:extLst>
              <p:ext uri="{D42A27DB-BD31-4B8C-83A1-F6EECF244321}">
                <p14:modId xmlns:p14="http://schemas.microsoft.com/office/powerpoint/2010/main" val="3065681603"/>
              </p:ext>
            </p:extLst>
          </p:nvPr>
        </p:nvGraphicFramePr>
        <p:xfrm>
          <a:off x="7664853" y="151238"/>
          <a:ext cx="1677516" cy="1219200"/>
        </p:xfrm>
        <a:graphic>
          <a:graphicData uri="http://schemas.openxmlformats.org/drawingml/2006/table">
            <a:tbl>
              <a:tblPr firstRow="1" bandRow="1">
                <a:tableStyleId>{5C22544A-7EE6-4342-B048-85BDC9FD1C3A}</a:tableStyleId>
              </a:tblPr>
              <a:tblGrid>
                <a:gridCol w="836120">
                  <a:extLst>
                    <a:ext uri="{9D8B030D-6E8A-4147-A177-3AD203B41FA5}">
                      <a16:colId xmlns:a16="http://schemas.microsoft.com/office/drawing/2014/main" val="3228804829"/>
                    </a:ext>
                  </a:extLst>
                </a:gridCol>
                <a:gridCol w="841396">
                  <a:extLst>
                    <a:ext uri="{9D8B030D-6E8A-4147-A177-3AD203B41FA5}">
                      <a16:colId xmlns:a16="http://schemas.microsoft.com/office/drawing/2014/main" val="3355312319"/>
                    </a:ext>
                  </a:extLst>
                </a:gridCol>
              </a:tblGrid>
              <a:tr h="0">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Security 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780806327"/>
                  </a:ext>
                </a:extLst>
              </a:tr>
              <a:tr h="128259">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Dev Code/ Test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(SL, {D,T})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6689818"/>
                  </a:ext>
                </a:extLst>
              </a:tr>
              <a:tr h="131434">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Production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(SL, {PC})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149995"/>
                  </a:ext>
                </a:extLst>
              </a:tr>
              <a:tr h="118734">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Production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(SL,{PC,PD})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1564890"/>
                  </a:ext>
                </a:extLst>
              </a:tr>
              <a:tr h="117924">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Software tools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328082"/>
                  </a:ext>
                </a:extLst>
              </a:tr>
              <a:tr h="0">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System programs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793674"/>
                  </a:ext>
                </a:extLst>
              </a:tr>
              <a:tr h="0">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System prog under mod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(SL, {SD,T})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3180830"/>
                  </a:ext>
                </a:extLst>
              </a:tr>
              <a:tr h="0">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System &amp; app logs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0" dirty="0">
                          <a:solidFill>
                            <a:sysClr val="windowText" lastClr="000000"/>
                          </a:solidFill>
                          <a:latin typeface="Arial" panose="020B0604020202020204" pitchFamily="34" charset="0"/>
                          <a:cs typeface="Arial" panose="020B0604020202020204" pitchFamily="34" charset="0"/>
                        </a:rPr>
                        <a:t>(AM, {appropriate 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9079718"/>
                  </a:ext>
                </a:extLst>
              </a:tr>
            </a:tbl>
          </a:graphicData>
        </a:graphic>
      </p:graphicFrame>
      <p:pic>
        <p:nvPicPr>
          <p:cNvPr id="29" name="Picture 28">
            <a:extLst>
              <a:ext uri="{FF2B5EF4-FFF2-40B4-BE49-F238E27FC236}">
                <a16:creationId xmlns:a16="http://schemas.microsoft.com/office/drawing/2014/main" id="{E4B50381-6A68-8132-85F6-F4B57654C3AE}"/>
              </a:ext>
            </a:extLst>
          </p:cNvPr>
          <p:cNvPicPr>
            <a:picLocks noChangeAspect="1"/>
          </p:cNvPicPr>
          <p:nvPr/>
        </p:nvPicPr>
        <p:blipFill>
          <a:blip r:embed="rId4"/>
          <a:stretch>
            <a:fillRect/>
          </a:stretch>
        </p:blipFill>
        <p:spPr>
          <a:xfrm>
            <a:off x="7622845" y="3882411"/>
            <a:ext cx="2283155" cy="717053"/>
          </a:xfrm>
          <a:prstGeom prst="rect">
            <a:avLst/>
          </a:prstGeom>
        </p:spPr>
      </p:pic>
      <p:pic>
        <p:nvPicPr>
          <p:cNvPr id="30" name="Picture 29">
            <a:extLst>
              <a:ext uri="{FF2B5EF4-FFF2-40B4-BE49-F238E27FC236}">
                <a16:creationId xmlns:a16="http://schemas.microsoft.com/office/drawing/2014/main" id="{BAA3AF44-A7F5-D822-CFDE-27DBC8C5AB27}"/>
              </a:ext>
            </a:extLst>
          </p:cNvPr>
          <p:cNvPicPr>
            <a:picLocks noChangeAspect="1"/>
          </p:cNvPicPr>
          <p:nvPr/>
        </p:nvPicPr>
        <p:blipFill>
          <a:blip r:embed="rId5"/>
          <a:stretch>
            <a:fillRect/>
          </a:stretch>
        </p:blipFill>
        <p:spPr>
          <a:xfrm>
            <a:off x="7623462" y="4719666"/>
            <a:ext cx="2274622" cy="931173"/>
          </a:xfrm>
          <a:prstGeom prst="rect">
            <a:avLst/>
          </a:prstGeom>
        </p:spPr>
      </p:pic>
      <p:pic>
        <p:nvPicPr>
          <p:cNvPr id="3" name="Picture 2">
            <a:extLst>
              <a:ext uri="{FF2B5EF4-FFF2-40B4-BE49-F238E27FC236}">
                <a16:creationId xmlns:a16="http://schemas.microsoft.com/office/drawing/2014/main" id="{E9AE2F89-234A-6981-0803-2EB4A763124E}"/>
              </a:ext>
            </a:extLst>
          </p:cNvPr>
          <p:cNvPicPr>
            <a:picLocks noChangeAspect="1"/>
          </p:cNvPicPr>
          <p:nvPr/>
        </p:nvPicPr>
        <p:blipFill>
          <a:blip r:embed="rId6"/>
          <a:stretch>
            <a:fillRect/>
          </a:stretch>
        </p:blipFill>
        <p:spPr>
          <a:xfrm>
            <a:off x="7598569" y="5678582"/>
            <a:ext cx="2296316" cy="552551"/>
          </a:xfrm>
          <a:prstGeom prst="rect">
            <a:avLst/>
          </a:prstGeom>
        </p:spPr>
      </p:pic>
    </p:spTree>
    <p:extLst>
      <p:ext uri="{BB962C8B-B14F-4D97-AF65-F5344CB8AC3E}">
        <p14:creationId xmlns:p14="http://schemas.microsoft.com/office/powerpoint/2010/main" val="2242456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095DDA-53A1-7EBC-7E2D-13B73E9B59C9}"/>
              </a:ext>
            </a:extLst>
          </p:cNvPr>
          <p:cNvSpPr/>
          <p:nvPr/>
        </p:nvSpPr>
        <p:spPr>
          <a:xfrm>
            <a:off x="-82173" y="0"/>
            <a:ext cx="2489941" cy="4539835"/>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5F24EC-EDDC-063E-376E-30591552B357}"/>
              </a:ext>
            </a:extLst>
          </p:cNvPr>
          <p:cNvSpPr txBox="1"/>
          <p:nvPr/>
        </p:nvSpPr>
        <p:spPr>
          <a:xfrm>
            <a:off x="-86430" y="-21901"/>
            <a:ext cx="2572649" cy="4708981"/>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Information flow models: </a:t>
            </a:r>
          </a:p>
          <a:p>
            <a:r>
              <a:rPr lang="en-US" sz="600" dirty="0">
                <a:latin typeface="Arial" panose="020B0604020202020204" pitchFamily="34" charset="0"/>
                <a:cs typeface="Arial" panose="020B0604020202020204" pitchFamily="34" charset="0"/>
              </a:rPr>
              <a:t>access control constrains the rights of the user but can’t constraint the flow of information about the system.</a:t>
            </a:r>
          </a:p>
          <a:p>
            <a:r>
              <a:rPr lang="en-US" sz="600" dirty="0">
                <a:latin typeface="Arial" panose="020B0604020202020204" pitchFamily="34" charset="0"/>
                <a:cs typeface="Arial" panose="020B0604020202020204" pitchFamily="34" charset="0"/>
              </a:rPr>
              <a:t>Information flow models and information flow policies abstract the essence of security policies.</a:t>
            </a:r>
          </a:p>
          <a:p>
            <a:r>
              <a:rPr lang="en-US" sz="600" dirty="0">
                <a:highlight>
                  <a:srgbClr val="FFFF00"/>
                </a:highlight>
                <a:latin typeface="Arial" panose="020B0604020202020204" pitchFamily="34" charset="0"/>
                <a:cs typeface="Arial" panose="020B0604020202020204" pitchFamily="34" charset="0"/>
              </a:rPr>
              <a:t>Information flow policy: </a:t>
            </a:r>
            <a:r>
              <a:rPr lang="en-US" sz="600" dirty="0">
                <a:latin typeface="Arial" panose="020B0604020202020204" pitchFamily="34" charset="0"/>
                <a:cs typeface="Arial" panose="020B0604020202020204" pitchFamily="34" charset="0"/>
              </a:rPr>
              <a:t>Defines how info moves through system.</a:t>
            </a:r>
          </a:p>
          <a:p>
            <a:r>
              <a:rPr lang="en-US" sz="600" b="1" dirty="0">
                <a:latin typeface="Arial" panose="020B0604020202020204" pitchFamily="34" charset="0"/>
                <a:cs typeface="Arial" panose="020B0604020202020204" pitchFamily="34" charset="0"/>
              </a:rPr>
              <a:t>Prevent</a:t>
            </a:r>
            <a:r>
              <a:rPr lang="en-US" sz="600" dirty="0">
                <a:latin typeface="Arial" panose="020B0604020202020204" pitchFamily="34" charset="0"/>
                <a:cs typeface="Arial" panose="020B0604020202020204" pitchFamily="34" charset="0"/>
              </a:rPr>
              <a:t> info from flowing to user who’s </a:t>
            </a:r>
            <a:r>
              <a:rPr lang="en-US" sz="600" b="1" dirty="0">
                <a:latin typeface="Arial" panose="020B0604020202020204" pitchFamily="34" charset="0"/>
                <a:cs typeface="Arial" panose="020B0604020202020204" pitchFamily="34" charset="0"/>
              </a:rPr>
              <a:t>not </a:t>
            </a:r>
            <a:r>
              <a:rPr lang="en-US" sz="600" b="1" dirty="0" err="1">
                <a:latin typeface="Arial" panose="020B0604020202020204" pitchFamily="34" charset="0"/>
                <a:cs typeface="Arial" panose="020B0604020202020204" pitchFamily="34" charset="0"/>
              </a:rPr>
              <a:t>authed</a:t>
            </a:r>
            <a:r>
              <a:rPr lang="en-US" sz="600" b="1"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(confidentiality) </a:t>
            </a:r>
          </a:p>
          <a:p>
            <a:r>
              <a:rPr lang="en-US" sz="600" dirty="0">
                <a:latin typeface="Arial" panose="020B0604020202020204" pitchFamily="34" charset="0"/>
                <a:cs typeface="Arial" panose="020B0604020202020204" pitchFamily="34" charset="0"/>
              </a:rPr>
              <a:t>info to process that are </a:t>
            </a:r>
            <a:r>
              <a:rPr lang="en-US" sz="600" b="1" dirty="0">
                <a:latin typeface="Arial" panose="020B0604020202020204" pitchFamily="34" charset="0"/>
                <a:cs typeface="Arial" panose="020B0604020202020204" pitchFamily="34" charset="0"/>
              </a:rPr>
              <a:t>not more trustworthy </a:t>
            </a:r>
            <a:r>
              <a:rPr lang="en-US" sz="600" dirty="0">
                <a:latin typeface="Arial" panose="020B0604020202020204" pitchFamily="34" charset="0"/>
                <a:cs typeface="Arial" panose="020B0604020202020204" pitchFamily="34" charset="0"/>
              </a:rPr>
              <a:t>than the data (integrity)</a:t>
            </a:r>
          </a:p>
          <a:p>
            <a:r>
              <a:rPr lang="en-US" sz="600" b="1" dirty="0">
                <a:latin typeface="Arial" panose="020B0604020202020204" pitchFamily="34" charset="0"/>
                <a:cs typeface="Arial" panose="020B0604020202020204" pitchFamily="34" charset="0"/>
              </a:rPr>
              <a:t>Basic idea: </a:t>
            </a:r>
            <a:r>
              <a:rPr lang="en-US" sz="600" dirty="0">
                <a:latin typeface="Arial" panose="020B0604020202020204" pitchFamily="34" charset="0"/>
                <a:cs typeface="Arial" panose="020B0604020202020204" pitchFamily="34" charset="0"/>
              </a:rPr>
              <a:t>system is secure if groups of subjects cannot interfere with one another.</a:t>
            </a:r>
          </a:p>
          <a:p>
            <a:r>
              <a:rPr lang="en-US" sz="600" dirty="0">
                <a:latin typeface="Arial" panose="020B0604020202020204" pitchFamily="34" charset="0"/>
                <a:cs typeface="Arial" panose="020B0604020202020204" pitchFamily="34" charset="0"/>
              </a:rPr>
              <a:t>System is </a:t>
            </a:r>
            <a:r>
              <a:rPr lang="en-US" sz="600" b="1" dirty="0">
                <a:latin typeface="Arial" panose="020B0604020202020204" pitchFamily="34" charset="0"/>
                <a:cs typeface="Arial" panose="020B0604020202020204" pitchFamily="34" charset="0"/>
              </a:rPr>
              <a:t>not</a:t>
            </a:r>
            <a:r>
              <a:rPr lang="en-US" sz="600" dirty="0">
                <a:latin typeface="Arial" panose="020B0604020202020204" pitchFamily="34" charset="0"/>
                <a:cs typeface="Arial" panose="020B0604020202020204" pitchFamily="34" charset="0"/>
              </a:rPr>
              <a:t> secure if it can </a:t>
            </a:r>
            <a:r>
              <a:rPr lang="en-US" sz="600" b="1" dirty="0">
                <a:latin typeface="Arial" panose="020B0604020202020204" pitchFamily="34" charset="0"/>
                <a:cs typeface="Arial" panose="020B0604020202020204" pitchFamily="34" charset="0"/>
              </a:rPr>
              <a:t>enter</a:t>
            </a:r>
            <a:r>
              <a:rPr lang="en-US" sz="600" dirty="0">
                <a:latin typeface="Arial" panose="020B0604020202020204" pitchFamily="34" charset="0"/>
                <a:cs typeface="Arial" panose="020B0604020202020204" pitchFamily="34" charset="0"/>
              </a:rPr>
              <a:t> an unauthorized state from authorized state.</a:t>
            </a:r>
          </a:p>
          <a:p>
            <a:r>
              <a:rPr lang="en-US" sz="600" dirty="0">
                <a:highlight>
                  <a:srgbClr val="FFFF00"/>
                </a:highlight>
                <a:latin typeface="Arial" panose="020B0604020202020204" pitchFamily="34" charset="0"/>
                <a:cs typeface="Arial" panose="020B0604020202020204" pitchFamily="34" charset="0"/>
              </a:rPr>
              <a:t>Information flow model:</a:t>
            </a:r>
          </a:p>
          <a:p>
            <a:r>
              <a:rPr lang="en-US" sz="600" dirty="0">
                <a:latin typeface="Arial" panose="020B0604020202020204" pitchFamily="34" charset="0"/>
                <a:cs typeface="Arial" panose="020B0604020202020204" pitchFamily="34" charset="0"/>
              </a:rPr>
              <a:t>consist of: Subjects: S={</a:t>
            </a:r>
            <a:r>
              <a:rPr lang="en-US" sz="600" dirty="0" err="1">
                <a:latin typeface="Arial" panose="020B0604020202020204" pitchFamily="34" charset="0"/>
                <a:cs typeface="Arial" panose="020B0604020202020204" pitchFamily="34" charset="0"/>
              </a:rPr>
              <a:t>s</a:t>
            </a:r>
            <a:r>
              <a:rPr lang="en-US" sz="600" baseline="-250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States: ∑ = {</a:t>
            </a:r>
            <a:r>
              <a:rPr lang="en-US" sz="600" dirty="0" err="1">
                <a:latin typeface="Arial" panose="020B0604020202020204" pitchFamily="34" charset="0"/>
                <a:cs typeface="Arial" panose="020B0604020202020204" pitchFamily="34" charset="0"/>
              </a:rPr>
              <a:t>σ</a:t>
            </a:r>
            <a:r>
              <a:rPr lang="en-US" sz="600" baseline="-250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Outputs: O={o</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Commands: Z = {z</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State transition commands C = S x Z</a:t>
            </a:r>
          </a:p>
          <a:p>
            <a:r>
              <a:rPr lang="en-US" sz="600" dirty="0">
                <a:latin typeface="Arial" panose="020B0604020202020204" pitchFamily="34" charset="0"/>
                <a:cs typeface="Arial" panose="020B0604020202020204" pitchFamily="34" charset="0"/>
              </a:rPr>
              <a:t>inputs select the commands to execute, or inputs themselves encoded in set of state transitions.</a:t>
            </a:r>
          </a:p>
          <a:p>
            <a:r>
              <a:rPr lang="en-US" sz="600" dirty="0">
                <a:highlight>
                  <a:srgbClr val="00FF00"/>
                </a:highlight>
                <a:latin typeface="Arial" panose="020B0604020202020204" pitchFamily="34" charset="0"/>
                <a:cs typeface="Arial" panose="020B0604020202020204" pitchFamily="34" charset="0"/>
              </a:rPr>
              <a:t>State transition function T: </a:t>
            </a:r>
            <a:r>
              <a:rPr lang="en-US" sz="600" dirty="0">
                <a:latin typeface="Arial" panose="020B0604020202020204" pitchFamily="34" charset="0"/>
                <a:cs typeface="Arial" panose="020B0604020202020204" pitchFamily="34" charset="0"/>
              </a:rPr>
              <a:t>C x ∑ </a:t>
            </a:r>
            <a:r>
              <a:rPr lang="en-US" sz="600" dirty="0">
                <a:latin typeface="Arial" panose="020B0604020202020204" pitchFamily="34" charset="0"/>
                <a:cs typeface="Arial" panose="020B0604020202020204" pitchFamily="34" charset="0"/>
                <a:sym typeface="Wingdings" pitchFamily="2" charset="2"/>
              </a:rPr>
              <a:t>∑</a:t>
            </a:r>
          </a:p>
          <a:p>
            <a:r>
              <a:rPr lang="en-US" sz="600" dirty="0">
                <a:latin typeface="Arial" panose="020B0604020202020204" pitchFamily="34" charset="0"/>
                <a:cs typeface="Arial" panose="020B0604020202020204" pitchFamily="34" charset="0"/>
              </a:rPr>
              <a:t>Executing state transition command c when in state σ</a:t>
            </a:r>
            <a:r>
              <a:rPr lang="en-US" sz="600" baseline="-25000" dirty="0">
                <a:latin typeface="Arial" panose="020B0604020202020204" pitchFamily="34" charset="0"/>
                <a:cs typeface="Arial" panose="020B0604020202020204" pitchFamily="34" charset="0"/>
              </a:rPr>
              <a:t>0</a:t>
            </a:r>
            <a:r>
              <a:rPr lang="en-US" sz="6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sym typeface="Wingdings" pitchFamily="2" charset="2"/>
              </a:rPr>
              <a:t> state σ</a:t>
            </a:r>
            <a:r>
              <a:rPr lang="en-US" sz="600" baseline="-25000" dirty="0">
                <a:latin typeface="Arial" panose="020B0604020202020204" pitchFamily="34" charset="0"/>
                <a:cs typeface="Arial" panose="020B0604020202020204" pitchFamily="34" charset="0"/>
                <a:sym typeface="Wingdings" pitchFamily="2" charset="2"/>
              </a:rPr>
              <a:t>1</a:t>
            </a:r>
          </a:p>
          <a:p>
            <a:r>
              <a:rPr lang="en-US" sz="600" dirty="0">
                <a:latin typeface="Arial" panose="020B0604020202020204" pitchFamily="34" charset="0"/>
                <a:cs typeface="Arial" panose="020B0604020202020204" pitchFamily="34" charset="0"/>
                <a:sym typeface="Wingdings" pitchFamily="2" charset="2"/>
              </a:rPr>
              <a:t>Let C* be set of possible sequences of state transition commands in C, then function T*: C* x ∑ ∑ and c* =c</a:t>
            </a:r>
            <a:r>
              <a:rPr lang="en-US" sz="600" baseline="-25000" dirty="0">
                <a:latin typeface="Arial" panose="020B0604020202020204" pitchFamily="34" charset="0"/>
                <a:cs typeface="Arial" panose="020B0604020202020204" pitchFamily="34" charset="0"/>
                <a:sym typeface="Wingdings" pitchFamily="2" charset="2"/>
              </a:rPr>
              <a:t>0</a:t>
            </a:r>
            <a:r>
              <a:rPr lang="en-US" sz="600" dirty="0">
                <a:latin typeface="Arial" panose="020B0604020202020204" pitchFamily="34" charset="0"/>
                <a:cs typeface="Arial" panose="020B0604020202020204" pitchFamily="34" charset="0"/>
                <a:sym typeface="Wingdings" pitchFamily="2" charset="2"/>
              </a:rPr>
              <a:t>,...,</a:t>
            </a:r>
            <a:r>
              <a:rPr lang="en-US" sz="600" dirty="0" err="1">
                <a:latin typeface="Arial" panose="020B0604020202020204" pitchFamily="34" charset="0"/>
                <a:cs typeface="Arial" panose="020B0604020202020204" pitchFamily="34" charset="0"/>
                <a:sym typeface="Wingdings" pitchFamily="2" charset="2"/>
              </a:rPr>
              <a:t>c</a:t>
            </a:r>
            <a:r>
              <a:rPr lang="en-US" sz="600" baseline="-25000" dirty="0" err="1">
                <a:latin typeface="Arial" panose="020B0604020202020204" pitchFamily="34" charset="0"/>
                <a:cs typeface="Arial" panose="020B0604020202020204" pitchFamily="34" charset="0"/>
                <a:sym typeface="Wingdings" pitchFamily="2" charset="2"/>
              </a:rPr>
              <a:t>n</a:t>
            </a:r>
            <a:endParaRPr lang="en-US" sz="600" dirty="0">
              <a:latin typeface="Arial" panose="020B0604020202020204" pitchFamily="34" charset="0"/>
              <a:cs typeface="Arial" panose="020B0604020202020204" pitchFamily="34" charset="0"/>
              <a:sym typeface="Wingdings" pitchFamily="2" charset="2"/>
            </a:endParaRPr>
          </a:p>
          <a:p>
            <a:r>
              <a:rPr lang="en-US" sz="600" b="1" dirty="0">
                <a:latin typeface="Arial" panose="020B0604020202020204" pitchFamily="34" charset="0"/>
                <a:cs typeface="Arial" panose="020B0604020202020204" pitchFamily="34" charset="0"/>
                <a:sym typeface="Wingdings" pitchFamily="2" charset="2"/>
              </a:rPr>
              <a:t>T*(c*,</a:t>
            </a:r>
            <a:r>
              <a:rPr lang="en-US" sz="600" b="1" dirty="0" err="1">
                <a:latin typeface="Arial" panose="020B0604020202020204" pitchFamily="34" charset="0"/>
                <a:cs typeface="Arial" panose="020B0604020202020204" pitchFamily="34" charset="0"/>
                <a:sym typeface="Wingdings" pitchFamily="2" charset="2"/>
              </a:rPr>
              <a:t>σ</a:t>
            </a:r>
            <a:r>
              <a:rPr lang="en-US" sz="600" b="1" baseline="-25000" dirty="0" err="1">
                <a:latin typeface="Arial" panose="020B0604020202020204" pitchFamily="34" charset="0"/>
                <a:cs typeface="Arial" panose="020B0604020202020204" pitchFamily="34" charset="0"/>
                <a:sym typeface="Wingdings" pitchFamily="2" charset="2"/>
              </a:rPr>
              <a:t>i</a:t>
            </a:r>
            <a:r>
              <a:rPr lang="en-US" sz="600" b="1" dirty="0">
                <a:latin typeface="Arial" panose="020B0604020202020204" pitchFamily="34" charset="0"/>
                <a:cs typeface="Arial" panose="020B0604020202020204" pitchFamily="34" charset="0"/>
                <a:sym typeface="Wingdings" pitchFamily="2" charset="2"/>
              </a:rPr>
              <a:t>) = T(</a:t>
            </a:r>
            <a:r>
              <a:rPr lang="en-US" sz="600" b="1" dirty="0" err="1">
                <a:latin typeface="Arial" panose="020B0604020202020204" pitchFamily="34" charset="0"/>
                <a:cs typeface="Arial" panose="020B0604020202020204" pitchFamily="34" charset="0"/>
                <a:sym typeface="Wingdings" pitchFamily="2" charset="2"/>
              </a:rPr>
              <a:t>c</a:t>
            </a:r>
            <a:r>
              <a:rPr lang="en-US" sz="600" b="1" baseline="-25000" dirty="0" err="1">
                <a:latin typeface="Arial" panose="020B0604020202020204" pitchFamily="34" charset="0"/>
                <a:cs typeface="Arial" panose="020B0604020202020204" pitchFamily="34" charset="0"/>
                <a:sym typeface="Wingdings" pitchFamily="2" charset="2"/>
              </a:rPr>
              <a:t>n</a:t>
            </a:r>
            <a:r>
              <a:rPr lang="en-US" sz="600" b="1" dirty="0" err="1">
                <a:latin typeface="Arial" panose="020B0604020202020204" pitchFamily="34" charset="0"/>
                <a:cs typeface="Arial" panose="020B0604020202020204" pitchFamily="34" charset="0"/>
                <a:sym typeface="Wingdings" pitchFamily="2" charset="2"/>
              </a:rPr>
              <a:t>,T</a:t>
            </a:r>
            <a:r>
              <a:rPr lang="en-US" sz="600" b="1" dirty="0">
                <a:latin typeface="Arial" panose="020B0604020202020204" pitchFamily="34" charset="0"/>
                <a:cs typeface="Arial" panose="020B0604020202020204" pitchFamily="34" charset="0"/>
                <a:sym typeface="Wingdings" pitchFamily="2" charset="2"/>
              </a:rPr>
              <a:t>(c</a:t>
            </a:r>
            <a:r>
              <a:rPr lang="en-US" sz="600" b="1" baseline="-25000" dirty="0">
                <a:latin typeface="Arial" panose="020B0604020202020204" pitchFamily="34" charset="0"/>
                <a:cs typeface="Arial" panose="020B0604020202020204" pitchFamily="34" charset="0"/>
                <a:sym typeface="Wingdings" pitchFamily="2" charset="2"/>
              </a:rPr>
              <a:t>n-1</a:t>
            </a:r>
            <a:r>
              <a:rPr lang="en-US" sz="600" b="1" dirty="0">
                <a:latin typeface="Arial" panose="020B0604020202020204" pitchFamily="34" charset="0"/>
                <a:cs typeface="Arial" panose="020B0604020202020204" pitchFamily="34" charset="0"/>
                <a:sym typeface="Wingdings" pitchFamily="2" charset="2"/>
              </a:rPr>
              <a:t>,...,T(c</a:t>
            </a:r>
            <a:r>
              <a:rPr lang="en-US" sz="600" b="1" baseline="-25000" dirty="0">
                <a:latin typeface="Arial" panose="020B0604020202020204" pitchFamily="34" charset="0"/>
                <a:cs typeface="Arial" panose="020B0604020202020204" pitchFamily="34" charset="0"/>
                <a:sym typeface="Wingdings" pitchFamily="2" charset="2"/>
              </a:rPr>
              <a:t>0</a:t>
            </a:r>
            <a:r>
              <a:rPr lang="en-US" sz="600" b="1" dirty="0">
                <a:latin typeface="Arial" panose="020B0604020202020204" pitchFamily="34" charset="0"/>
                <a:cs typeface="Arial" panose="020B0604020202020204" pitchFamily="34" charset="0"/>
                <a:sym typeface="Wingdings" pitchFamily="2" charset="2"/>
              </a:rPr>
              <a:t>,σ</a:t>
            </a:r>
            <a:r>
              <a:rPr lang="en-US" sz="600" b="1" baseline="-25000" dirty="0">
                <a:latin typeface="Arial" panose="020B0604020202020204" pitchFamily="34" charset="0"/>
                <a:cs typeface="Arial" panose="020B0604020202020204" pitchFamily="34" charset="0"/>
                <a:sym typeface="Wingdings" pitchFamily="2" charset="2"/>
              </a:rPr>
              <a:t>i</a:t>
            </a:r>
            <a:r>
              <a:rPr lang="en-US" sz="600" b="1" dirty="0">
                <a:latin typeface="Arial" panose="020B0604020202020204" pitchFamily="34" charset="0"/>
                <a:cs typeface="Arial" panose="020B0604020202020204" pitchFamily="34" charset="0"/>
                <a:sym typeface="Wingdings" pitchFamily="2" charset="2"/>
              </a:rPr>
              <a:t>)...))=σ</a:t>
            </a:r>
            <a:r>
              <a:rPr lang="en-US" sz="600" b="1" baseline="-25000" dirty="0">
                <a:latin typeface="Arial" panose="020B0604020202020204" pitchFamily="34" charset="0"/>
                <a:cs typeface="Arial" panose="020B0604020202020204" pitchFamily="34" charset="0"/>
                <a:sym typeface="Wingdings" pitchFamily="2" charset="2"/>
              </a:rPr>
              <a:t>i+n+1</a:t>
            </a:r>
            <a:endParaRPr lang="en-US" sz="600" b="1" dirty="0">
              <a:latin typeface="Arial" panose="020B0604020202020204" pitchFamily="34" charset="0"/>
              <a:cs typeface="Arial" panose="020B0604020202020204" pitchFamily="34" charset="0"/>
              <a:sym typeface="Wingdings" pitchFamily="2" charset="2"/>
            </a:endParaRPr>
          </a:p>
          <a:p>
            <a:r>
              <a:rPr lang="en-US" sz="600" dirty="0">
                <a:highlight>
                  <a:srgbClr val="00FF00"/>
                </a:highlight>
                <a:latin typeface="Arial" panose="020B0604020202020204" pitchFamily="34" charset="0"/>
                <a:cs typeface="Arial" panose="020B0604020202020204" pitchFamily="34" charset="0"/>
              </a:rPr>
              <a:t>Output function P</a:t>
            </a:r>
            <a:r>
              <a:rPr lang="en-US" sz="600" dirty="0">
                <a:latin typeface="Arial" panose="020B0604020202020204" pitchFamily="34" charset="0"/>
                <a:cs typeface="Arial" panose="020B0604020202020204" pitchFamily="34" charset="0"/>
              </a:rPr>
              <a:t>: C x ∑ </a:t>
            </a:r>
            <a:r>
              <a:rPr lang="en-US" sz="600" dirty="0">
                <a:latin typeface="Arial" panose="020B0604020202020204" pitchFamily="34" charset="0"/>
                <a:cs typeface="Arial" panose="020B0604020202020204" pitchFamily="34" charset="0"/>
                <a:sym typeface="Wingdings" pitchFamily="2" charset="2"/>
              </a:rPr>
              <a:t> O</a:t>
            </a:r>
          </a:p>
          <a:p>
            <a:r>
              <a:rPr lang="en-US" sz="600" dirty="0">
                <a:latin typeface="Arial" panose="020B0604020202020204" pitchFamily="34" charset="0"/>
                <a:cs typeface="Arial" panose="020B0604020202020204" pitchFamily="34" charset="0"/>
                <a:sym typeface="Wingdings" pitchFamily="2" charset="2"/>
              </a:rPr>
              <a:t>Output of the FSM when execute state transition command c in state </a:t>
            </a:r>
            <a:r>
              <a:rPr lang="en-US" sz="600" dirty="0" err="1">
                <a:latin typeface="Arial" panose="020B0604020202020204" pitchFamily="34" charset="0"/>
                <a:cs typeface="Arial" panose="020B0604020202020204" pitchFamily="34" charset="0"/>
                <a:sym typeface="Wingdings" pitchFamily="2" charset="2"/>
              </a:rPr>
              <a:t>σ</a:t>
            </a:r>
            <a:endParaRPr lang="en-US" sz="600" dirty="0">
              <a:latin typeface="Arial" panose="020B0604020202020204" pitchFamily="34" charset="0"/>
              <a:cs typeface="Arial" panose="020B0604020202020204" pitchFamily="34" charset="0"/>
              <a:sym typeface="Wingdings" pitchFamily="2" charset="2"/>
            </a:endParaRPr>
          </a:p>
          <a:p>
            <a:r>
              <a:rPr lang="en-US" sz="600" dirty="0">
                <a:latin typeface="Arial" panose="020B0604020202020204" pitchFamily="34" charset="0"/>
                <a:cs typeface="Arial" panose="020B0604020202020204" pitchFamily="34" charset="0"/>
              </a:rPr>
              <a:t>Let O* be set of possible sequences of outputs after executing some sequence c* ∈ C*, then P*: C* x ∑ </a:t>
            </a:r>
            <a:r>
              <a:rPr lang="en-US" sz="600" dirty="0">
                <a:latin typeface="Arial" panose="020B0604020202020204" pitchFamily="34" charset="0"/>
                <a:cs typeface="Arial" panose="020B0604020202020204" pitchFamily="34" charset="0"/>
                <a:sym typeface="Wingdings" pitchFamily="2" charset="2"/>
              </a:rPr>
              <a:t> O* and c* = c</a:t>
            </a:r>
            <a:r>
              <a:rPr lang="en-US" sz="600" baseline="-25000" dirty="0">
                <a:latin typeface="Arial" panose="020B0604020202020204" pitchFamily="34" charset="0"/>
                <a:cs typeface="Arial" panose="020B0604020202020204" pitchFamily="34" charset="0"/>
                <a:sym typeface="Wingdings" pitchFamily="2" charset="2"/>
              </a:rPr>
              <a:t>0</a:t>
            </a:r>
            <a:r>
              <a:rPr lang="en-US" sz="600" dirty="0">
                <a:latin typeface="Arial" panose="020B0604020202020204" pitchFamily="34" charset="0"/>
                <a:cs typeface="Arial" panose="020B0604020202020204" pitchFamily="34" charset="0"/>
                <a:sym typeface="Wingdings" pitchFamily="2" charset="2"/>
              </a:rPr>
              <a:t>,...,</a:t>
            </a:r>
            <a:r>
              <a:rPr lang="en-US" sz="600" dirty="0" err="1">
                <a:latin typeface="Arial" panose="020B0604020202020204" pitchFamily="34" charset="0"/>
                <a:cs typeface="Arial" panose="020B0604020202020204" pitchFamily="34" charset="0"/>
                <a:sym typeface="Wingdings" pitchFamily="2" charset="2"/>
              </a:rPr>
              <a:t>c</a:t>
            </a:r>
            <a:r>
              <a:rPr lang="en-US" sz="600" baseline="-25000" dirty="0" err="1">
                <a:latin typeface="Arial" panose="020B0604020202020204" pitchFamily="34" charset="0"/>
                <a:cs typeface="Arial" panose="020B0604020202020204" pitchFamily="34" charset="0"/>
                <a:sym typeface="Wingdings" pitchFamily="2" charset="2"/>
              </a:rPr>
              <a:t>n</a:t>
            </a:r>
            <a:endParaRPr lang="en-US" sz="600" dirty="0">
              <a:latin typeface="Arial" panose="020B0604020202020204" pitchFamily="34" charset="0"/>
              <a:cs typeface="Arial" panose="020B0604020202020204" pitchFamily="34" charset="0"/>
              <a:sym typeface="Wingdings" pitchFamily="2" charset="2"/>
            </a:endParaRPr>
          </a:p>
          <a:p>
            <a:r>
              <a:rPr lang="en-US" sz="600" b="1" dirty="0">
                <a:latin typeface="Arial" panose="020B0604020202020204" pitchFamily="34" charset="0"/>
                <a:cs typeface="Arial" panose="020B0604020202020204" pitchFamily="34" charset="0"/>
                <a:sym typeface="Wingdings" pitchFamily="2" charset="2"/>
              </a:rPr>
              <a:t>P*(c*,</a:t>
            </a:r>
            <a:r>
              <a:rPr lang="en-US" sz="600" b="1" dirty="0" err="1">
                <a:latin typeface="Arial" panose="020B0604020202020204" pitchFamily="34" charset="0"/>
                <a:cs typeface="Arial" panose="020B0604020202020204" pitchFamily="34" charset="0"/>
                <a:sym typeface="Wingdings" pitchFamily="2" charset="2"/>
              </a:rPr>
              <a:t>σ</a:t>
            </a:r>
            <a:r>
              <a:rPr lang="en-US" sz="600" b="1" baseline="-25000" dirty="0" err="1">
                <a:latin typeface="Arial" panose="020B0604020202020204" pitchFamily="34" charset="0"/>
                <a:cs typeface="Arial" panose="020B0604020202020204" pitchFamily="34" charset="0"/>
                <a:sym typeface="Wingdings" pitchFamily="2" charset="2"/>
              </a:rPr>
              <a:t>i</a:t>
            </a:r>
            <a:r>
              <a:rPr lang="en-US" sz="600" b="1" dirty="0">
                <a:latin typeface="Arial" panose="020B0604020202020204" pitchFamily="34" charset="0"/>
                <a:cs typeface="Arial" panose="020B0604020202020204" pitchFamily="34" charset="0"/>
                <a:sym typeface="Wingdings" pitchFamily="2" charset="2"/>
              </a:rPr>
              <a:t>)=o</a:t>
            </a:r>
            <a:r>
              <a:rPr lang="en-US" sz="600" b="1" baseline="-25000" dirty="0">
                <a:latin typeface="Arial" panose="020B0604020202020204" pitchFamily="34" charset="0"/>
                <a:cs typeface="Arial" panose="020B0604020202020204" pitchFamily="34" charset="0"/>
                <a:sym typeface="Wingdings" pitchFamily="2" charset="2"/>
              </a:rPr>
              <a:t>i+1</a:t>
            </a:r>
            <a:r>
              <a:rPr lang="en-US" sz="600" b="1" dirty="0">
                <a:latin typeface="Arial" panose="020B0604020202020204" pitchFamily="34" charset="0"/>
                <a:cs typeface="Arial" panose="020B0604020202020204" pitchFamily="34" charset="0"/>
                <a:sym typeface="Wingdings" pitchFamily="2" charset="2"/>
              </a:rPr>
              <a:t>,o</a:t>
            </a:r>
            <a:r>
              <a:rPr lang="en-US" sz="600" b="1" baseline="-25000" dirty="0">
                <a:latin typeface="Arial" panose="020B0604020202020204" pitchFamily="34" charset="0"/>
                <a:cs typeface="Arial" panose="020B0604020202020204" pitchFamily="34" charset="0"/>
                <a:sym typeface="Wingdings" pitchFamily="2" charset="2"/>
              </a:rPr>
              <a:t>i+2</a:t>
            </a:r>
            <a:r>
              <a:rPr lang="en-US" sz="600" b="1" dirty="0">
                <a:latin typeface="Arial" panose="020B0604020202020204" pitchFamily="34" charset="0"/>
                <a:cs typeface="Arial" panose="020B0604020202020204" pitchFamily="34" charset="0"/>
                <a:sym typeface="Wingdings" pitchFamily="2" charset="2"/>
              </a:rPr>
              <a:t>,...,o</a:t>
            </a:r>
            <a:r>
              <a:rPr lang="en-US" sz="600" b="1" baseline="-25000" dirty="0">
                <a:latin typeface="Arial" panose="020B0604020202020204" pitchFamily="34" charset="0"/>
                <a:cs typeface="Arial" panose="020B0604020202020204" pitchFamily="34" charset="0"/>
                <a:sym typeface="Wingdings" pitchFamily="2" charset="2"/>
              </a:rPr>
              <a:t>i+n</a:t>
            </a:r>
            <a:r>
              <a:rPr lang="en-US" sz="600" b="1" dirty="0">
                <a:latin typeface="Arial" panose="020B0604020202020204" pitchFamily="34" charset="0"/>
                <a:cs typeface="Arial" panose="020B0604020202020204" pitchFamily="34" charset="0"/>
                <a:sym typeface="Wingdings" pitchFamily="2" charset="2"/>
              </a:rPr>
              <a:t>,o</a:t>
            </a:r>
            <a:r>
              <a:rPr lang="en-US" sz="600" b="1" baseline="-25000" dirty="0">
                <a:latin typeface="Arial" panose="020B0604020202020204" pitchFamily="34" charset="0"/>
                <a:cs typeface="Arial" panose="020B0604020202020204" pitchFamily="34" charset="0"/>
                <a:sym typeface="Wingdings" pitchFamily="2" charset="2"/>
              </a:rPr>
              <a:t>i+n+1</a:t>
            </a:r>
            <a:r>
              <a:rPr lang="en-US" sz="600" b="1" dirty="0">
                <a:latin typeface="Arial" panose="020B0604020202020204" pitchFamily="34" charset="0"/>
                <a:cs typeface="Arial" panose="020B0604020202020204" pitchFamily="34" charset="0"/>
              </a:rPr>
              <a:t> </a:t>
            </a:r>
          </a:p>
          <a:p>
            <a:r>
              <a:rPr lang="en-US" sz="600" dirty="0">
                <a:highlight>
                  <a:srgbClr val="00FF00"/>
                </a:highlight>
                <a:latin typeface="Arial" panose="020B0604020202020204" pitchFamily="34" charset="0"/>
                <a:cs typeface="Arial" panose="020B0604020202020204" pitchFamily="34" charset="0"/>
              </a:rPr>
              <a:t>Projection:</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proj</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s,c</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σ</a:t>
            </a:r>
            <a:r>
              <a:rPr lang="en-US" sz="600" baseline="-250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is the sequence of outputs in P*(c*,</a:t>
            </a:r>
            <a:r>
              <a:rPr lang="en-US" sz="600" dirty="0" err="1">
                <a:latin typeface="Arial" panose="020B0604020202020204" pitchFamily="34" charset="0"/>
                <a:cs typeface="Arial" panose="020B0604020202020204" pitchFamily="34" charset="0"/>
              </a:rPr>
              <a:t>σ</a:t>
            </a:r>
            <a:r>
              <a:rPr lang="en-US" sz="600" baseline="-250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that subject s is </a:t>
            </a:r>
            <a:r>
              <a:rPr lang="en-US" sz="600" b="1" dirty="0">
                <a:latin typeface="Arial" panose="020B0604020202020204" pitchFamily="34" charset="0"/>
                <a:cs typeface="Arial" panose="020B0604020202020204" pitchFamily="34" charset="0"/>
              </a:rPr>
              <a:t>authorized </a:t>
            </a:r>
            <a:r>
              <a:rPr lang="en-US" sz="600" dirty="0">
                <a:latin typeface="Arial" panose="020B0604020202020204" pitchFamily="34" charset="0"/>
                <a:cs typeface="Arial" panose="020B0604020202020204" pitchFamily="34" charset="0"/>
              </a:rPr>
              <a:t>to see, </a:t>
            </a:r>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proj</a:t>
            </a:r>
            <a:r>
              <a:rPr lang="en-US" sz="600" dirty="0">
                <a:latin typeface="Arial" panose="020B0604020202020204" pitchFamily="34" charset="0"/>
                <a:cs typeface="Arial" panose="020B0604020202020204" pitchFamily="34" charset="0"/>
              </a:rPr>
              <a:t> function removes outputs that s is not supposed to see.</a:t>
            </a:r>
          </a:p>
          <a:p>
            <a:r>
              <a:rPr lang="en-US" sz="600" dirty="0">
                <a:highlight>
                  <a:srgbClr val="00FF00"/>
                </a:highlight>
                <a:latin typeface="Arial" panose="020B0604020202020204" pitchFamily="34" charset="0"/>
                <a:cs typeface="Arial" panose="020B0604020202020204" pitchFamily="34" charset="0"/>
              </a:rPr>
              <a:t>Purge: </a:t>
            </a:r>
            <a:r>
              <a:rPr lang="en-US" sz="600" dirty="0">
                <a:latin typeface="Arial" panose="020B0604020202020204" pitchFamily="34" charset="0"/>
                <a:cs typeface="Arial" panose="020B0604020202020204" pitchFamily="34" charset="0"/>
              </a:rPr>
              <a:t>𝞹</a:t>
            </a:r>
            <a:r>
              <a:rPr lang="en-US" sz="600" baseline="-25000" dirty="0" err="1">
                <a:latin typeface="Arial" panose="020B0604020202020204" pitchFamily="34" charset="0"/>
                <a:cs typeface="Arial" panose="020B0604020202020204" pitchFamily="34" charset="0"/>
              </a:rPr>
              <a:t>i,j</a:t>
            </a:r>
            <a:r>
              <a:rPr lang="en-US" sz="600" baseline="-250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(c*): </a:t>
            </a:r>
            <a:r>
              <a:rPr lang="en-US" sz="600" dirty="0" err="1">
                <a:latin typeface="Arial" panose="020B0604020202020204" pitchFamily="34" charset="0"/>
                <a:cs typeface="Arial" panose="020B0604020202020204" pitchFamily="34" charset="0"/>
              </a:rPr>
              <a:t>subseq</a:t>
            </a:r>
            <a:r>
              <a:rPr lang="en-US" sz="600" dirty="0">
                <a:latin typeface="Arial" panose="020B0604020202020204" pitchFamily="34" charset="0"/>
                <a:cs typeface="Arial" panose="020B0604020202020204" pitchFamily="34" charset="0"/>
              </a:rPr>
              <a:t> c* with all elements (</a:t>
            </a:r>
            <a:r>
              <a:rPr lang="en-US" sz="600" dirty="0" err="1">
                <a:latin typeface="Arial" panose="020B0604020202020204" pitchFamily="34" charset="0"/>
                <a:cs typeface="Arial" panose="020B0604020202020204" pitchFamily="34" charset="0"/>
              </a:rPr>
              <a:t>s,z</a:t>
            </a:r>
            <a:r>
              <a:rPr lang="en-US" sz="600" dirty="0">
                <a:latin typeface="Arial" panose="020B0604020202020204" pitchFamily="34" charset="0"/>
                <a:cs typeface="Arial" panose="020B0604020202020204" pitchFamily="34" charset="0"/>
              </a:rPr>
              <a:t>), s ∈ </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and z ∈ j deleted</a:t>
            </a:r>
          </a:p>
          <a:p>
            <a:r>
              <a:rPr lang="en-US" sz="600" dirty="0">
                <a:latin typeface="Arial" panose="020B0604020202020204" pitchFamily="34" charset="0"/>
                <a:cs typeface="Arial" panose="020B0604020202020204" pitchFamily="34" charset="0"/>
              </a:rPr>
              <a:t>deleted means element is removed from observable sequence.</a:t>
            </a:r>
          </a:p>
          <a:p>
            <a:r>
              <a:rPr lang="en-US" sz="600" dirty="0">
                <a:highlight>
                  <a:srgbClr val="00FF00"/>
                </a:highlight>
                <a:latin typeface="Arial" panose="020B0604020202020204" pitchFamily="34" charset="0"/>
                <a:cs typeface="Arial" panose="020B0604020202020204" pitchFamily="34" charset="0"/>
              </a:rPr>
              <a:t>Non-interference</a:t>
            </a:r>
            <a:r>
              <a:rPr lang="en-US" sz="600" dirty="0">
                <a:latin typeface="Arial" panose="020B0604020202020204" pitchFamily="34" charset="0"/>
                <a:cs typeface="Arial" panose="020B0604020202020204" pitchFamily="34" charset="0"/>
              </a:rPr>
              <a:t>: set of output Lucy observe corresponds to the set of commands that she can observe. </a:t>
            </a:r>
            <a:r>
              <a:rPr lang="en-US" sz="600" dirty="0" err="1">
                <a:latin typeface="Arial" panose="020B0604020202020204" pitchFamily="34" charset="0"/>
                <a:cs typeface="Arial" panose="020B0604020202020204" pitchFamily="34" charset="0"/>
              </a:rPr>
              <a:t>proj</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s,c</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σ</a:t>
            </a:r>
            <a:r>
              <a:rPr lang="en-US" sz="600" baseline="-250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proj</a:t>
            </a:r>
            <a:r>
              <a:rPr lang="en-US" sz="600" dirty="0">
                <a:latin typeface="Arial" panose="020B0604020202020204" pitchFamily="34" charset="0"/>
                <a:cs typeface="Arial" panose="020B0604020202020204" pitchFamily="34" charset="0"/>
              </a:rPr>
              <a:t>(s,𝞹</a:t>
            </a:r>
            <a:r>
              <a:rPr lang="en-US" sz="600" baseline="-25000" dirty="0">
                <a:latin typeface="Arial" panose="020B0604020202020204" pitchFamily="34" charset="0"/>
                <a:cs typeface="Arial" panose="020B0604020202020204" pitchFamily="34" charset="0"/>
              </a:rPr>
              <a:t>G,A</a:t>
            </a:r>
            <a:r>
              <a:rPr lang="en-US" sz="600" dirty="0">
                <a:latin typeface="Arial" panose="020B0604020202020204" pitchFamily="34" charset="0"/>
                <a:cs typeface="Arial" panose="020B0604020202020204" pitchFamily="34" charset="0"/>
              </a:rPr>
              <a:t>(c*),</a:t>
            </a:r>
            <a:r>
              <a:rPr lang="en-US" sz="600" dirty="0" err="1">
                <a:latin typeface="Arial" panose="020B0604020202020204" pitchFamily="34" charset="0"/>
                <a:cs typeface="Arial" panose="020B0604020202020204" pitchFamily="34" charset="0"/>
              </a:rPr>
              <a:t>σ</a:t>
            </a:r>
            <a:r>
              <a:rPr lang="en-US" sz="600" baseline="-250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a:t>
            </a:r>
          </a:p>
          <a:p>
            <a:r>
              <a:rPr lang="en-US" sz="600" b="1" dirty="0">
                <a:latin typeface="Arial" panose="020B0604020202020204" pitchFamily="34" charset="0"/>
                <a:cs typeface="Arial" panose="020B0604020202020204" pitchFamily="34" charset="0"/>
              </a:rPr>
              <a:t>System is secure</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wrt</a:t>
            </a:r>
            <a:r>
              <a:rPr lang="en-US" sz="600" dirty="0">
                <a:latin typeface="Arial" panose="020B0604020202020204" pitchFamily="34" charset="0"/>
                <a:cs typeface="Arial" panose="020B0604020202020204" pitchFamily="34" charset="0"/>
              </a:rPr>
              <a:t> subjects in G’ &amp; commands in A, if any only if </a:t>
            </a:r>
            <a:r>
              <a:rPr lang="en-US" sz="600" b="1" dirty="0">
                <a:latin typeface="Arial" panose="020B0604020202020204" pitchFamily="34" charset="0"/>
                <a:cs typeface="Arial" panose="020B0604020202020204" pitchFamily="34" charset="0"/>
              </a:rPr>
              <a:t>every subject in G</a:t>
            </a:r>
            <a:r>
              <a:rPr lang="en-US" sz="600" dirty="0">
                <a:latin typeface="Arial" panose="020B0604020202020204" pitchFamily="34" charset="0"/>
                <a:cs typeface="Arial" panose="020B0604020202020204" pitchFamily="34" charset="0"/>
              </a:rPr>
              <a:t> is non-interfering with </a:t>
            </a:r>
            <a:r>
              <a:rPr lang="en-US" sz="600" b="1" dirty="0">
                <a:latin typeface="Arial" panose="020B0604020202020204" pitchFamily="34" charset="0"/>
                <a:cs typeface="Arial" panose="020B0604020202020204" pitchFamily="34" charset="0"/>
              </a:rPr>
              <a:t>all subjects in G’.</a:t>
            </a:r>
          </a:p>
          <a:p>
            <a:r>
              <a:rPr lang="en-US" sz="600" dirty="0">
                <a:latin typeface="Arial" panose="020B0604020202020204" pitchFamily="34" charset="0"/>
                <a:cs typeface="Arial" panose="020B0604020202020204" pitchFamily="34" charset="0"/>
              </a:rPr>
              <a:t>G’ cannot deduce info about subject in G, but G can deduce info about subject in G’.</a:t>
            </a:r>
          </a:p>
          <a:p>
            <a:r>
              <a:rPr lang="en-US" sz="600" dirty="0">
                <a:highlight>
                  <a:srgbClr val="00FF00"/>
                </a:highlight>
                <a:latin typeface="Arial" panose="020B0604020202020204" pitchFamily="34" charset="0"/>
                <a:cs typeface="Arial" panose="020B0604020202020204" pitchFamily="34" charset="0"/>
              </a:rPr>
              <a:t>Example:</a:t>
            </a:r>
            <a:r>
              <a:rPr lang="en-US" sz="600" dirty="0">
                <a:latin typeface="Arial" panose="020B0604020202020204" pitchFamily="34" charset="0"/>
                <a:cs typeface="Arial" panose="020B0604020202020204" pitchFamily="34" charset="0"/>
              </a:rPr>
              <a:t> σ</a:t>
            </a:r>
            <a:r>
              <a:rPr lang="en-US" sz="600" baseline="-25000" dirty="0">
                <a:latin typeface="Arial" panose="020B0604020202020204" pitchFamily="34" charset="0"/>
                <a:cs typeface="Arial" panose="020B0604020202020204" pitchFamily="34" charset="0"/>
              </a:rPr>
              <a:t>0</a:t>
            </a:r>
            <a:r>
              <a:rPr lang="en-US" sz="600" dirty="0">
                <a:latin typeface="Arial" panose="020B0604020202020204" pitchFamily="34" charset="0"/>
                <a:cs typeface="Arial" panose="020B0604020202020204" pitchFamily="34" charset="0"/>
              </a:rPr>
              <a:t>=(0,1), c* = (Holly, xor0), (Lucy, xor1), (Holly, xor1), P*(c*,σ</a:t>
            </a:r>
            <a:r>
              <a:rPr lang="en-US" sz="600" baseline="-25000" dirty="0">
                <a:latin typeface="Arial" panose="020B0604020202020204" pitchFamily="34" charset="0"/>
                <a:cs typeface="Arial" panose="020B0604020202020204" pitchFamily="34" charset="0"/>
              </a:rPr>
              <a:t>0</a:t>
            </a:r>
            <a:r>
              <a:rPr lang="en-US" sz="600" dirty="0">
                <a:latin typeface="Arial" panose="020B0604020202020204" pitchFamily="34" charset="0"/>
                <a:cs typeface="Arial" panose="020B0604020202020204" pitchFamily="34" charset="0"/>
              </a:rPr>
              <a:t>) = 01,10,01</a:t>
            </a:r>
          </a:p>
          <a:p>
            <a:r>
              <a:rPr lang="en-US" sz="600" dirty="0">
                <a:latin typeface="Arial" panose="020B0604020202020204" pitchFamily="34" charset="0"/>
                <a:cs typeface="Arial" panose="020B0604020202020204" pitchFamily="34" charset="0"/>
              </a:rPr>
              <a:t>let G ={Holly}, G’ = {Lucy}, A=Z={xor0,xor1}</a:t>
            </a:r>
          </a:p>
          <a:p>
            <a:r>
              <a:rPr lang="en-US" sz="600" dirty="0">
                <a:latin typeface="Arial" panose="020B0604020202020204" pitchFamily="34" charset="0"/>
                <a:cs typeface="Arial" panose="020B0604020202020204" pitchFamily="34" charset="0"/>
              </a:rPr>
              <a:t>Purge Holly: 𝞹</a:t>
            </a:r>
            <a:r>
              <a:rPr lang="en-US" sz="600" baseline="-25000" dirty="0" err="1">
                <a:latin typeface="Arial" panose="020B0604020202020204" pitchFamily="34" charset="0"/>
                <a:cs typeface="Arial" panose="020B0604020202020204" pitchFamily="34" charset="0"/>
              </a:rPr>
              <a:t>Holly,A</a:t>
            </a:r>
            <a:r>
              <a:rPr lang="en-US" sz="600" dirty="0">
                <a:latin typeface="Arial" panose="020B0604020202020204" pitchFamily="34" charset="0"/>
                <a:cs typeface="Arial" panose="020B0604020202020204" pitchFamily="34" charset="0"/>
              </a:rPr>
              <a:t>(c*)=(Lucy,xor1), </a:t>
            </a:r>
            <a:r>
              <a:rPr lang="en-US" sz="600" dirty="0" err="1">
                <a:latin typeface="Arial" panose="020B0604020202020204" pitchFamily="34" charset="0"/>
                <a:cs typeface="Arial" panose="020B0604020202020204" pitchFamily="34" charset="0"/>
              </a:rPr>
              <a:t>proj</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Lucy,c</a:t>
            </a:r>
            <a:r>
              <a:rPr lang="en-US" sz="600" dirty="0">
                <a:latin typeface="Arial" panose="020B0604020202020204" pitchFamily="34" charset="0"/>
                <a:cs typeface="Arial" panose="020B0604020202020204" pitchFamily="34" charset="0"/>
              </a:rPr>
              <a:t>*,σ</a:t>
            </a:r>
            <a:r>
              <a:rPr lang="en-US" sz="600" baseline="-25000" dirty="0">
                <a:latin typeface="Arial" panose="020B0604020202020204" pitchFamily="34" charset="0"/>
                <a:cs typeface="Arial" panose="020B0604020202020204" pitchFamily="34" charset="0"/>
              </a:rPr>
              <a:t>0</a:t>
            </a:r>
            <a:r>
              <a:rPr lang="en-US" sz="600" dirty="0">
                <a:latin typeface="Arial" panose="020B0604020202020204" pitchFamily="34" charset="0"/>
                <a:cs typeface="Arial" panose="020B0604020202020204" pitchFamily="34" charset="0"/>
              </a:rPr>
              <a:t>)=1,</a:t>
            </a:r>
            <a:r>
              <a:rPr lang="en-US" sz="600" dirty="0">
                <a:highlight>
                  <a:srgbClr val="FF00FF"/>
                </a:highlight>
                <a:latin typeface="Arial" panose="020B0604020202020204" pitchFamily="34" charset="0"/>
                <a:cs typeface="Arial" panose="020B0604020202020204" pitchFamily="34" charset="0"/>
              </a:rPr>
              <a:t>0</a:t>
            </a:r>
            <a:r>
              <a:rPr lang="en-US" sz="600" dirty="0">
                <a:latin typeface="Arial" panose="020B0604020202020204" pitchFamily="34" charset="0"/>
                <a:cs typeface="Arial" panose="020B0604020202020204" pitchFamily="34" charset="0"/>
              </a:rPr>
              <a:t>,1</a:t>
            </a:r>
          </a:p>
          <a:p>
            <a:r>
              <a:rPr lang="en-US" sz="600" dirty="0" err="1">
                <a:latin typeface="Arial" panose="020B0604020202020204" pitchFamily="34" charset="0"/>
                <a:cs typeface="Arial" panose="020B0604020202020204" pitchFamily="34" charset="0"/>
              </a:rPr>
              <a:t>proj</a:t>
            </a:r>
            <a:r>
              <a:rPr lang="en-US" sz="600" dirty="0">
                <a:latin typeface="Arial" panose="020B0604020202020204" pitchFamily="34" charset="0"/>
                <a:cs typeface="Arial" panose="020B0604020202020204" pitchFamily="34" charset="0"/>
              </a:rPr>
              <a:t>(Lucy,𝞹</a:t>
            </a:r>
            <a:r>
              <a:rPr lang="en-US" sz="600" baseline="-25000" dirty="0" err="1">
                <a:latin typeface="Arial" panose="020B0604020202020204" pitchFamily="34" charset="0"/>
                <a:cs typeface="Arial" panose="020B0604020202020204" pitchFamily="34" charset="0"/>
              </a:rPr>
              <a:t>Holly,A</a:t>
            </a:r>
            <a:r>
              <a:rPr lang="en-US" sz="600" dirty="0">
                <a:latin typeface="Arial" panose="020B0604020202020204" pitchFamily="34" charset="0"/>
                <a:cs typeface="Arial" panose="020B0604020202020204" pitchFamily="34" charset="0"/>
              </a:rPr>
              <a:t>(c*),σ</a:t>
            </a:r>
            <a:r>
              <a:rPr lang="en-US" sz="600" baseline="-25000" dirty="0">
                <a:latin typeface="Arial" panose="020B0604020202020204" pitchFamily="34" charset="0"/>
                <a:cs typeface="Arial" panose="020B0604020202020204" pitchFamily="34" charset="0"/>
              </a:rPr>
              <a:t>0</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proj</a:t>
            </a:r>
            <a:r>
              <a:rPr lang="en-US" sz="600" dirty="0">
                <a:latin typeface="Arial" panose="020B0604020202020204" pitchFamily="34" charset="0"/>
                <a:cs typeface="Arial" panose="020B0604020202020204" pitchFamily="34" charset="0"/>
              </a:rPr>
              <a:t>(Lucy,(Lucy,xor1),σ</a:t>
            </a:r>
            <a:r>
              <a:rPr lang="en-US" sz="600" baseline="-25000" dirty="0">
                <a:latin typeface="Arial" panose="020B0604020202020204" pitchFamily="34" charset="0"/>
                <a:cs typeface="Arial" panose="020B0604020202020204" pitchFamily="34" charset="0"/>
              </a:rPr>
              <a:t>0</a:t>
            </a:r>
            <a:r>
              <a:rPr lang="en-US" sz="600" dirty="0">
                <a:latin typeface="Arial" panose="020B0604020202020204" pitchFamily="34" charset="0"/>
                <a:cs typeface="Arial" panose="020B0604020202020204" pitchFamily="34" charset="0"/>
              </a:rPr>
              <a:t>)=</a:t>
            </a:r>
            <a:r>
              <a:rPr lang="en-US" sz="600" dirty="0">
                <a:highlight>
                  <a:srgbClr val="FF00FF"/>
                </a:highlight>
                <a:latin typeface="Arial" panose="020B0604020202020204" pitchFamily="34" charset="0"/>
                <a:cs typeface="Arial" panose="020B0604020202020204" pitchFamily="34" charset="0"/>
              </a:rPr>
              <a:t>0</a:t>
            </a:r>
          </a:p>
          <a:p>
            <a:r>
              <a:rPr lang="en-US" sz="600" dirty="0" err="1">
                <a:latin typeface="Arial" panose="020B0604020202020204" pitchFamily="34" charset="0"/>
                <a:cs typeface="Arial" panose="020B0604020202020204" pitchFamily="34" charset="0"/>
              </a:rPr>
              <a:t>proj</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Lucy,c</a:t>
            </a:r>
            <a:r>
              <a:rPr lang="en-US" sz="600" dirty="0">
                <a:latin typeface="Arial" panose="020B0604020202020204" pitchFamily="34" charset="0"/>
                <a:cs typeface="Arial" panose="020B0604020202020204" pitchFamily="34" charset="0"/>
              </a:rPr>
              <a:t>*,σ</a:t>
            </a:r>
            <a:r>
              <a:rPr lang="en-US" sz="600" baseline="-25000" dirty="0">
                <a:latin typeface="Arial" panose="020B0604020202020204" pitchFamily="34" charset="0"/>
                <a:cs typeface="Arial" panose="020B0604020202020204" pitchFamily="34" charset="0"/>
              </a:rPr>
              <a:t>0</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proj</a:t>
            </a:r>
            <a:r>
              <a:rPr lang="en-US" sz="600" dirty="0">
                <a:latin typeface="Arial" panose="020B0604020202020204" pitchFamily="34" charset="0"/>
                <a:cs typeface="Arial" panose="020B0604020202020204" pitchFamily="34" charset="0"/>
              </a:rPr>
              <a:t>(Lucy,𝞹</a:t>
            </a:r>
            <a:r>
              <a:rPr lang="en-US" sz="600" baseline="-25000" dirty="0" err="1">
                <a:latin typeface="Arial" panose="020B0604020202020204" pitchFamily="34" charset="0"/>
                <a:cs typeface="Arial" panose="020B0604020202020204" pitchFamily="34" charset="0"/>
              </a:rPr>
              <a:t>Holly,A</a:t>
            </a:r>
            <a:r>
              <a:rPr lang="en-US" sz="600" dirty="0">
                <a:latin typeface="Arial" panose="020B0604020202020204" pitchFamily="34" charset="0"/>
                <a:cs typeface="Arial" panose="020B0604020202020204" pitchFamily="34" charset="0"/>
              </a:rPr>
              <a:t>(c*),σ</a:t>
            </a:r>
            <a:r>
              <a:rPr lang="en-US" sz="600" baseline="-25000" dirty="0">
                <a:latin typeface="Arial" panose="020B0604020202020204" pitchFamily="34" charset="0"/>
                <a:cs typeface="Arial" panose="020B0604020202020204" pitchFamily="34" charset="0"/>
              </a:rPr>
              <a:t>0</a:t>
            </a:r>
            <a:r>
              <a:rPr lang="en-US" sz="600" dirty="0">
                <a:latin typeface="Arial" panose="020B0604020202020204" pitchFamily="34" charset="0"/>
                <a:cs typeface="Arial" panose="020B0604020202020204" pitchFamily="34" charset="0"/>
              </a:rPr>
              <a:t>)</a:t>
            </a:r>
          </a:p>
          <a:p>
            <a:r>
              <a:rPr lang="en-US" sz="600" b="1" dirty="0">
                <a:latin typeface="Arial" panose="020B0604020202020204" pitchFamily="34" charset="0"/>
                <a:cs typeface="Arial" panose="020B0604020202020204" pitchFamily="34" charset="0"/>
              </a:rPr>
              <a:t>{xor0,xor1}, {Holly} </a:t>
            </a:r>
            <a:r>
              <a:rPr lang="en-US" sz="600" b="1" dirty="0">
                <a:latin typeface="Arial" panose="020B0604020202020204" pitchFamily="34" charset="0"/>
                <a:cs typeface="Arial" panose="020B0604020202020204" pitchFamily="34" charset="0"/>
                <a:sym typeface="Wingdings" pitchFamily="2" charset="2"/>
              </a:rPr>
              <a:t>:| {Lucy} is false</a:t>
            </a:r>
            <a:r>
              <a:rPr lang="en-US" sz="600" dirty="0">
                <a:latin typeface="Arial" panose="020B0604020202020204" pitchFamily="34" charset="0"/>
                <a:cs typeface="Arial" panose="020B0604020202020204" pitchFamily="34" charset="0"/>
                <a:sym typeface="Wingdings" pitchFamily="2" charset="2"/>
              </a:rPr>
              <a:t>, Holly </a:t>
            </a:r>
            <a:r>
              <a:rPr lang="en-US" sz="600" b="1" dirty="0">
                <a:latin typeface="Arial" panose="020B0604020202020204" pitchFamily="34" charset="0"/>
                <a:cs typeface="Arial" panose="020B0604020202020204" pitchFamily="34" charset="0"/>
                <a:sym typeface="Wingdings" pitchFamily="2" charset="2"/>
              </a:rPr>
              <a:t>interfering</a:t>
            </a:r>
            <a:r>
              <a:rPr lang="en-US" sz="600" dirty="0">
                <a:latin typeface="Arial" panose="020B0604020202020204" pitchFamily="34" charset="0"/>
                <a:cs typeface="Arial" panose="020B0604020202020204" pitchFamily="34" charset="0"/>
                <a:sym typeface="Wingdings" pitchFamily="2" charset="2"/>
              </a:rPr>
              <a:t> with Lucy as commands to change H bit changes the L bit also.</a:t>
            </a:r>
          </a:p>
          <a:p>
            <a:r>
              <a:rPr lang="en-US" sz="600" dirty="0">
                <a:latin typeface="Arial" panose="020B0604020202020204" pitchFamily="34" charset="0"/>
                <a:cs typeface="Arial" panose="020B0604020202020204" pitchFamily="34" charset="0"/>
                <a:sym typeface="Wingdings" pitchFamily="2" charset="2"/>
              </a:rPr>
              <a:t>Even though Lucy </a:t>
            </a:r>
            <a:r>
              <a:rPr lang="en-US" sz="600" b="1" dirty="0">
                <a:latin typeface="Arial" panose="020B0604020202020204" pitchFamily="34" charset="0"/>
                <a:cs typeface="Arial" panose="020B0604020202020204" pitchFamily="34" charset="0"/>
                <a:sym typeface="Wingdings" pitchFamily="2" charset="2"/>
              </a:rPr>
              <a:t>should not be aware</a:t>
            </a:r>
            <a:r>
              <a:rPr lang="en-US" sz="600" dirty="0">
                <a:latin typeface="Arial" panose="020B0604020202020204" pitchFamily="34" charset="0"/>
                <a:cs typeface="Arial" panose="020B0604020202020204" pitchFamily="34" charset="0"/>
                <a:sym typeface="Wingdings" pitchFamily="2" charset="2"/>
              </a:rPr>
              <a:t> of Holly’s existence, Lucy can tell that there is </a:t>
            </a:r>
            <a:r>
              <a:rPr lang="en-US" sz="600" b="1" dirty="0">
                <a:latin typeface="Arial" panose="020B0604020202020204" pitchFamily="34" charset="0"/>
                <a:cs typeface="Arial" panose="020B0604020202020204" pitchFamily="34" charset="0"/>
                <a:sym typeface="Wingdings" pitchFamily="2" charset="2"/>
              </a:rPr>
              <a:t>some other user</a:t>
            </a:r>
            <a:r>
              <a:rPr lang="en-US" sz="600" dirty="0">
                <a:latin typeface="Arial" panose="020B0604020202020204" pitchFamily="34" charset="0"/>
                <a:cs typeface="Arial" panose="020B0604020202020204" pitchFamily="34" charset="0"/>
                <a:sym typeface="Wingdings" pitchFamily="2" charset="2"/>
              </a:rPr>
              <a:t>, bases solely on the observation of her own output sequence.</a:t>
            </a:r>
          </a:p>
        </p:txBody>
      </p:sp>
      <p:sp>
        <p:nvSpPr>
          <p:cNvPr id="4" name="Rectangle 3">
            <a:extLst>
              <a:ext uri="{FF2B5EF4-FFF2-40B4-BE49-F238E27FC236}">
                <a16:creationId xmlns:a16="http://schemas.microsoft.com/office/drawing/2014/main" id="{F5DD0824-06E5-1D91-1C62-411C26DEF497}"/>
              </a:ext>
            </a:extLst>
          </p:cNvPr>
          <p:cNvSpPr/>
          <p:nvPr/>
        </p:nvSpPr>
        <p:spPr>
          <a:xfrm>
            <a:off x="-82173" y="4535240"/>
            <a:ext cx="2489941" cy="2375602"/>
          </a:xfrm>
          <a:prstGeom prst="rect">
            <a:avLst/>
          </a:prstGeom>
          <a:solidFill>
            <a:srgbClr val="F7F0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8887E1-F0BD-999F-B932-F488D5C3B8F9}"/>
              </a:ext>
            </a:extLst>
          </p:cNvPr>
          <p:cNvSpPr txBox="1"/>
          <p:nvPr/>
        </p:nvSpPr>
        <p:spPr>
          <a:xfrm>
            <a:off x="-68386" y="4535240"/>
            <a:ext cx="2558862" cy="2677656"/>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Probability concepts: </a:t>
            </a:r>
          </a:p>
          <a:p>
            <a:r>
              <a:rPr lang="en-US" sz="600" dirty="0">
                <a:latin typeface="Arial" panose="020B0604020202020204" pitchFamily="34" charset="0"/>
                <a:cs typeface="Arial" panose="020B0604020202020204" pitchFamily="34" charset="0"/>
              </a:rPr>
              <a:t>X is a discrete random variable, has some probability of taking one of the values x</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,x</a:t>
            </a:r>
            <a:r>
              <a:rPr lang="en-US" sz="600" baseline="-25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x</a:t>
            </a:r>
            <a:r>
              <a:rPr lang="en-US" sz="600" baseline="-25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 </a:t>
            </a:r>
          </a:p>
          <a:p>
            <a:r>
              <a:rPr lang="en-US" sz="600" dirty="0">
                <a:latin typeface="Arial" panose="020B0604020202020204" pitchFamily="34" charset="0"/>
                <a:cs typeface="Arial" panose="020B0604020202020204" pitchFamily="34" charset="0"/>
              </a:rPr>
              <a:t>∑</a:t>
            </a:r>
            <a:r>
              <a:rPr lang="en-US" sz="600" baseline="30000" dirty="0" err="1">
                <a:latin typeface="Arial" panose="020B0604020202020204" pitchFamily="34" charset="0"/>
                <a:cs typeface="Arial" panose="020B0604020202020204" pitchFamily="34" charset="0"/>
              </a:rPr>
              <a:t>n</a:t>
            </a:r>
            <a:r>
              <a:rPr lang="en-US" sz="600" baseline="-25000" dirty="0" err="1">
                <a:latin typeface="Arial" panose="020B0604020202020204" pitchFamily="34" charset="0"/>
                <a:cs typeface="Arial" panose="020B0604020202020204" pitchFamily="34" charset="0"/>
              </a:rPr>
              <a:t>i</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P(X=x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)=1, sum of probability of all outcome =1</a:t>
            </a:r>
          </a:p>
          <a:p>
            <a:r>
              <a:rPr lang="en-US" sz="600" dirty="0">
                <a:latin typeface="Arial" panose="020B0604020202020204" pitchFamily="34" charset="0"/>
                <a:cs typeface="Arial" panose="020B0604020202020204" pitchFamily="34" charset="0"/>
              </a:rPr>
              <a:t>E(X) = ∑</a:t>
            </a:r>
            <a:r>
              <a:rPr lang="en-US" sz="600" baseline="30000" dirty="0" err="1">
                <a:latin typeface="Arial" panose="020B0604020202020204" pitchFamily="34" charset="0"/>
                <a:cs typeface="Arial" panose="020B0604020202020204" pitchFamily="34" charset="0"/>
              </a:rPr>
              <a:t>n</a:t>
            </a:r>
            <a:r>
              <a:rPr lang="en-US" sz="600" baseline="-25000" dirty="0" err="1">
                <a:latin typeface="Arial" panose="020B0604020202020204" pitchFamily="34" charset="0"/>
                <a:cs typeface="Arial" panose="020B0604020202020204" pitchFamily="34" charset="0"/>
              </a:rPr>
              <a:t>i</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P(X=x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a:t>
            </a:r>
          </a:p>
          <a:p>
            <a:r>
              <a:rPr lang="en-US" sz="600" dirty="0">
                <a:highlight>
                  <a:srgbClr val="00FF00"/>
                </a:highlight>
                <a:latin typeface="Arial" panose="020B0604020202020204" pitchFamily="34" charset="0"/>
                <a:cs typeface="Arial" panose="020B0604020202020204" pitchFamily="34" charset="0"/>
              </a:rPr>
              <a:t>Information of a particular outcome: </a:t>
            </a:r>
            <a:r>
              <a:rPr lang="en-US" sz="600" dirty="0">
                <a:latin typeface="Arial" panose="020B0604020202020204" pitchFamily="34" charset="0"/>
                <a:cs typeface="Arial" panose="020B0604020202020204" pitchFamily="34" charset="0"/>
              </a:rPr>
              <a:t>I</a:t>
            </a:r>
            <a:r>
              <a:rPr lang="en-US" sz="600" baseline="-25000" dirty="0">
                <a:latin typeface="Arial" panose="020B0604020202020204" pitchFamily="34" charset="0"/>
                <a:cs typeface="Arial" panose="020B0604020202020204" pitchFamily="34" charset="0"/>
              </a:rPr>
              <a:t>X</a:t>
            </a:r>
            <a:r>
              <a:rPr lang="en-US" sz="600" dirty="0">
                <a:latin typeface="Arial" panose="020B0604020202020204" pitchFamily="34" charset="0"/>
                <a:cs typeface="Arial" panose="020B0604020202020204" pitchFamily="34" charset="0"/>
              </a:rPr>
              <a:t>(x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or I(X=x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Measure amount of </a:t>
            </a:r>
            <a:r>
              <a:rPr lang="en-US" sz="600" b="1" dirty="0">
                <a:latin typeface="Arial" panose="020B0604020202020204" pitchFamily="34" charset="0"/>
                <a:cs typeface="Arial" panose="020B0604020202020204" pitchFamily="34" charset="0"/>
              </a:rPr>
              <a:t>info received in bits</a:t>
            </a:r>
            <a:r>
              <a:rPr lang="en-US" sz="600" dirty="0">
                <a:latin typeface="Arial" panose="020B0604020202020204" pitchFamily="34" charset="0"/>
                <a:cs typeface="Arial" panose="020B0604020202020204" pitchFamily="34" charset="0"/>
              </a:rPr>
              <a:t>, when outcome of X is x</a:t>
            </a:r>
          </a:p>
          <a:p>
            <a:r>
              <a:rPr lang="en-US" sz="600" dirty="0">
                <a:solidFill>
                  <a:srgbClr val="FF0000"/>
                </a:solidFill>
                <a:latin typeface="Arial" panose="020B0604020202020204" pitchFamily="34" charset="0"/>
                <a:cs typeface="Arial" panose="020B0604020202020204" pitchFamily="34" charset="0"/>
              </a:rPr>
              <a:t>I(X=x</a:t>
            </a:r>
            <a:r>
              <a:rPr lang="en-US" sz="600" baseline="-25000" dirty="0">
                <a:solidFill>
                  <a:srgbClr val="FF0000"/>
                </a:solidFill>
                <a:latin typeface="Arial" panose="020B0604020202020204" pitchFamily="34" charset="0"/>
                <a:cs typeface="Arial" panose="020B0604020202020204" pitchFamily="34" charset="0"/>
              </a:rPr>
              <a:t>i</a:t>
            </a:r>
            <a:r>
              <a:rPr lang="en-US" sz="600" dirty="0">
                <a:solidFill>
                  <a:srgbClr val="FF0000"/>
                </a:solidFill>
                <a:latin typeface="Arial" panose="020B0604020202020204" pitchFamily="34" charset="0"/>
                <a:cs typeface="Arial" panose="020B0604020202020204" pitchFamily="34" charset="0"/>
              </a:rPr>
              <a:t>) = log</a:t>
            </a:r>
            <a:r>
              <a:rPr lang="en-US" sz="600" baseline="-25000" dirty="0">
                <a:solidFill>
                  <a:srgbClr val="FF0000"/>
                </a:solidFill>
                <a:latin typeface="Arial" panose="020B0604020202020204" pitchFamily="34" charset="0"/>
                <a:cs typeface="Arial" panose="020B0604020202020204" pitchFamily="34" charset="0"/>
              </a:rPr>
              <a:t>2</a:t>
            </a:r>
            <a:r>
              <a:rPr lang="en-US" sz="600" dirty="0">
                <a:solidFill>
                  <a:srgbClr val="FF0000"/>
                </a:solidFill>
                <a:latin typeface="Arial" panose="020B0604020202020204" pitchFamily="34" charset="0"/>
                <a:cs typeface="Arial" panose="020B0604020202020204" pitchFamily="34" charset="0"/>
              </a:rPr>
              <a:t>(1 / (P(X=x</a:t>
            </a:r>
            <a:r>
              <a:rPr lang="en-US" sz="600" baseline="-25000" dirty="0">
                <a:solidFill>
                  <a:srgbClr val="FF0000"/>
                </a:solidFill>
                <a:latin typeface="Arial" panose="020B0604020202020204" pitchFamily="34" charset="0"/>
                <a:cs typeface="Arial" panose="020B0604020202020204" pitchFamily="34" charset="0"/>
              </a:rPr>
              <a:t>i</a:t>
            </a:r>
            <a:r>
              <a:rPr lang="en-US" sz="600" dirty="0">
                <a:solidFill>
                  <a:srgbClr val="FF0000"/>
                </a:solidFill>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Amount of info received by learning the outcome of X is 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is inversely proportional to the probability of 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occurring.</a:t>
            </a:r>
          </a:p>
          <a:p>
            <a:r>
              <a:rPr lang="en-US" sz="600" dirty="0">
                <a:solidFill>
                  <a:srgbClr val="00B050"/>
                </a:solidFill>
                <a:latin typeface="Arial" panose="020B0604020202020204" pitchFamily="34" charset="0"/>
                <a:cs typeface="Arial" panose="020B0604020202020204" pitchFamily="34" charset="0"/>
              </a:rPr>
              <a:t>Example: if P(X=1) =0.5, P(X=0) =0.5, I(X=1)=log</a:t>
            </a:r>
            <a:r>
              <a:rPr lang="en-US" sz="600" baseline="-25000" dirty="0">
                <a:solidFill>
                  <a:srgbClr val="00B050"/>
                </a:solidFill>
                <a:latin typeface="Arial" panose="020B0604020202020204" pitchFamily="34" charset="0"/>
                <a:cs typeface="Arial" panose="020B0604020202020204" pitchFamily="34" charset="0"/>
              </a:rPr>
              <a:t>2</a:t>
            </a:r>
            <a:r>
              <a:rPr lang="en-US" sz="600" dirty="0">
                <a:solidFill>
                  <a:srgbClr val="00B050"/>
                </a:solidFill>
                <a:latin typeface="Arial" panose="020B0604020202020204" pitchFamily="34" charset="0"/>
                <a:cs typeface="Arial" panose="020B0604020202020204" pitchFamily="34" charset="0"/>
              </a:rPr>
              <a:t>(1/0.5)=log</a:t>
            </a:r>
            <a:r>
              <a:rPr lang="en-US" sz="600" baseline="-25000" dirty="0">
                <a:solidFill>
                  <a:srgbClr val="00B050"/>
                </a:solidFill>
                <a:latin typeface="Arial" panose="020B0604020202020204" pitchFamily="34" charset="0"/>
                <a:cs typeface="Arial" panose="020B0604020202020204" pitchFamily="34" charset="0"/>
              </a:rPr>
              <a:t>2</a:t>
            </a:r>
            <a:r>
              <a:rPr lang="en-US" sz="600" dirty="0">
                <a:solidFill>
                  <a:srgbClr val="00B050"/>
                </a:solidFill>
                <a:latin typeface="Arial" panose="020B0604020202020204" pitchFamily="34" charset="0"/>
                <a:cs typeface="Arial" panose="020B0604020202020204" pitchFamily="34" charset="0"/>
              </a:rPr>
              <a:t>2=1</a:t>
            </a:r>
          </a:p>
          <a:p>
            <a:r>
              <a:rPr lang="en-US" sz="600" dirty="0">
                <a:solidFill>
                  <a:srgbClr val="00B050"/>
                </a:solidFill>
                <a:latin typeface="Arial" panose="020B0604020202020204" pitchFamily="34" charset="0"/>
                <a:cs typeface="Arial" panose="020B0604020202020204" pitchFamily="34" charset="0"/>
              </a:rPr>
              <a:t>Gain 1 bit of information by learning the outcome of X is 1</a:t>
            </a:r>
          </a:p>
          <a:p>
            <a:r>
              <a:rPr lang="en-US" sz="600" dirty="0">
                <a:highlight>
                  <a:srgbClr val="00FF00"/>
                </a:highlight>
                <a:latin typeface="Arial" panose="020B0604020202020204" pitchFamily="34" charset="0"/>
                <a:cs typeface="Arial" panose="020B0604020202020204" pitchFamily="34" charset="0"/>
              </a:rPr>
              <a:t>Entropy of discrete random variable</a:t>
            </a:r>
            <a:r>
              <a:rPr lang="en-US" sz="600" dirty="0">
                <a:latin typeface="Arial" panose="020B0604020202020204" pitchFamily="34" charset="0"/>
                <a:cs typeface="Arial" panose="020B0604020202020204" pitchFamily="34" charset="0"/>
              </a:rPr>
              <a:t>: H(X)</a:t>
            </a:r>
          </a:p>
          <a:p>
            <a:r>
              <a:rPr lang="en-US" sz="600" dirty="0">
                <a:latin typeface="Arial" panose="020B0604020202020204" pitchFamily="34" charset="0"/>
                <a:cs typeface="Arial" panose="020B0604020202020204" pitchFamily="34" charset="0"/>
              </a:rPr>
              <a:t>Measures the uncertainty of X, in bits. </a:t>
            </a:r>
          </a:p>
          <a:p>
            <a:r>
              <a:rPr lang="en-US" sz="600" dirty="0">
                <a:latin typeface="Arial" panose="020B0604020202020204" pitchFamily="34" charset="0"/>
                <a:cs typeface="Arial" panose="020B0604020202020204" pitchFamily="34" charset="0"/>
              </a:rPr>
              <a:t>H(X) is the expectation of information of X</a:t>
            </a:r>
          </a:p>
          <a:p>
            <a:r>
              <a:rPr lang="en-US" sz="600" dirty="0">
                <a:latin typeface="Arial" panose="020B0604020202020204" pitchFamily="34" charset="0"/>
                <a:cs typeface="Arial" panose="020B0604020202020204" pitchFamily="34" charset="0"/>
              </a:rPr>
              <a:t>H(X) = ∑</a:t>
            </a:r>
            <a:r>
              <a:rPr lang="en-US" sz="600" baseline="30000" dirty="0" err="1">
                <a:latin typeface="Arial" panose="020B0604020202020204" pitchFamily="34" charset="0"/>
                <a:cs typeface="Arial" panose="020B0604020202020204" pitchFamily="34" charset="0"/>
              </a:rPr>
              <a:t>n</a:t>
            </a:r>
            <a:r>
              <a:rPr lang="en-US" sz="600" baseline="-25000" dirty="0" err="1">
                <a:latin typeface="Arial" panose="020B0604020202020204" pitchFamily="34" charset="0"/>
                <a:cs typeface="Arial" panose="020B0604020202020204" pitchFamily="34" charset="0"/>
              </a:rPr>
              <a:t>i</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P(X=x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)•I(X=x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 ∑</a:t>
            </a:r>
            <a:r>
              <a:rPr lang="en-US" sz="600" baseline="30000" dirty="0" err="1">
                <a:latin typeface="Arial" panose="020B0604020202020204" pitchFamily="34" charset="0"/>
                <a:cs typeface="Arial" panose="020B0604020202020204" pitchFamily="34" charset="0"/>
              </a:rPr>
              <a:t>n</a:t>
            </a:r>
            <a:r>
              <a:rPr lang="en-US" sz="600" baseline="-25000" dirty="0" err="1">
                <a:latin typeface="Arial" panose="020B0604020202020204" pitchFamily="34" charset="0"/>
                <a:cs typeface="Arial" panose="020B0604020202020204" pitchFamily="34" charset="0"/>
              </a:rPr>
              <a:t>i</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P(X=x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)•log</a:t>
            </a:r>
            <a:r>
              <a:rPr lang="en-US" sz="600" baseline="-25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(1/P(X=x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H(X) = -∑</a:t>
            </a:r>
            <a:r>
              <a:rPr lang="en-US" sz="600" baseline="30000" dirty="0" err="1">
                <a:latin typeface="Arial" panose="020B0604020202020204" pitchFamily="34" charset="0"/>
                <a:cs typeface="Arial" panose="020B0604020202020204" pitchFamily="34" charset="0"/>
              </a:rPr>
              <a:t>n</a:t>
            </a:r>
            <a:r>
              <a:rPr lang="en-US" sz="600" baseline="-25000" dirty="0" err="1">
                <a:latin typeface="Arial" panose="020B0604020202020204" pitchFamily="34" charset="0"/>
                <a:cs typeface="Arial" panose="020B0604020202020204" pitchFamily="34" charset="0"/>
              </a:rPr>
              <a:t>i</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P(X=x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)•log</a:t>
            </a:r>
            <a:r>
              <a:rPr lang="en-US" sz="600" baseline="-25000" dirty="0">
                <a:latin typeface="Arial" panose="020B0604020202020204" pitchFamily="34" charset="0"/>
                <a:cs typeface="Arial" panose="020B0604020202020204" pitchFamily="34" charset="0"/>
              </a:rPr>
              <a:t>2</a:t>
            </a:r>
            <a:r>
              <a:rPr lang="en-US" sz="600" dirty="0">
                <a:latin typeface="Arial" panose="020B0604020202020204" pitchFamily="34" charset="0"/>
                <a:cs typeface="Arial" panose="020B0604020202020204" pitchFamily="34" charset="0"/>
              </a:rPr>
              <a:t>P(X=x</a:t>
            </a:r>
            <a:r>
              <a:rPr lang="en-US" sz="600" baseline="-25000" dirty="0">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a:t>
            </a:r>
          </a:p>
          <a:p>
            <a:r>
              <a:rPr lang="en-US" sz="600" dirty="0">
                <a:solidFill>
                  <a:schemeClr val="accent6"/>
                </a:solidFill>
                <a:latin typeface="Arial" panose="020B0604020202020204" pitchFamily="34" charset="0"/>
                <a:cs typeface="Arial" panose="020B0604020202020204" pitchFamily="34" charset="0"/>
              </a:rPr>
              <a:t>Example: H(X) = -(0.5)•(log</a:t>
            </a:r>
            <a:r>
              <a:rPr lang="en-US" sz="600" baseline="-25000" dirty="0">
                <a:solidFill>
                  <a:schemeClr val="accent6"/>
                </a:solidFill>
                <a:latin typeface="Arial" panose="020B0604020202020204" pitchFamily="34" charset="0"/>
                <a:cs typeface="Arial" panose="020B0604020202020204" pitchFamily="34" charset="0"/>
              </a:rPr>
              <a:t>2</a:t>
            </a:r>
            <a:r>
              <a:rPr lang="en-US" sz="600" dirty="0">
                <a:solidFill>
                  <a:schemeClr val="accent6"/>
                </a:solidFill>
                <a:latin typeface="Arial" panose="020B0604020202020204" pitchFamily="34" charset="0"/>
                <a:cs typeface="Arial" panose="020B0604020202020204" pitchFamily="34" charset="0"/>
              </a:rPr>
              <a:t>0.5)-0.5•log</a:t>
            </a:r>
            <a:r>
              <a:rPr lang="en-US" sz="600" baseline="-25000" dirty="0">
                <a:solidFill>
                  <a:schemeClr val="accent6"/>
                </a:solidFill>
                <a:latin typeface="Arial" panose="020B0604020202020204" pitchFamily="34" charset="0"/>
                <a:cs typeface="Arial" panose="020B0604020202020204" pitchFamily="34" charset="0"/>
              </a:rPr>
              <a:t>2</a:t>
            </a:r>
            <a:r>
              <a:rPr lang="en-US" sz="600" dirty="0">
                <a:solidFill>
                  <a:schemeClr val="accent6"/>
                </a:solidFill>
                <a:latin typeface="Arial" panose="020B0604020202020204" pitchFamily="34" charset="0"/>
                <a:cs typeface="Arial" panose="020B0604020202020204" pitchFamily="34" charset="0"/>
              </a:rPr>
              <a:t>0.5=1</a:t>
            </a:r>
          </a:p>
          <a:p>
            <a:r>
              <a:rPr lang="en-US" sz="600" dirty="0">
                <a:latin typeface="Arial" panose="020B0604020202020204" pitchFamily="34" charset="0"/>
                <a:cs typeface="Arial" panose="020B0604020202020204" pitchFamily="34" charset="0"/>
              </a:rPr>
              <a:t>Entropy of variable is inversely proportional to its predictability, lower entropy </a:t>
            </a:r>
            <a:r>
              <a:rPr lang="en-US" sz="600" dirty="0">
                <a:latin typeface="Arial" panose="020B0604020202020204" pitchFamily="34" charset="0"/>
                <a:cs typeface="Arial" panose="020B0604020202020204" pitchFamily="34" charset="0"/>
                <a:sym typeface="Wingdings" pitchFamily="2" charset="2"/>
              </a:rPr>
              <a:t> more predictable</a:t>
            </a:r>
          </a:p>
          <a:p>
            <a:r>
              <a:rPr lang="en-US" sz="600" dirty="0">
                <a:latin typeface="Arial" panose="020B0604020202020204" pitchFamily="34" charset="0"/>
                <a:cs typeface="Arial" panose="020B0604020202020204" pitchFamily="34" charset="0"/>
                <a:sym typeface="Wingdings" pitchFamily="2" charset="2"/>
              </a:rPr>
              <a:t>H(X) = 0, completely predictable </a:t>
            </a:r>
          </a:p>
          <a:p>
            <a:r>
              <a:rPr lang="en-US" sz="600" dirty="0">
                <a:latin typeface="Arial" panose="020B0604020202020204" pitchFamily="34" charset="0"/>
                <a:cs typeface="Arial" panose="020B0604020202020204" pitchFamily="34" charset="0"/>
                <a:sym typeface="Wingdings" pitchFamily="2" charset="2"/>
              </a:rPr>
              <a:t>H(X) = ∞, completely unpredictable</a:t>
            </a:r>
          </a:p>
          <a:p>
            <a:r>
              <a:rPr lang="en-US" sz="600" dirty="0">
                <a:solidFill>
                  <a:srgbClr val="FF0000"/>
                </a:solidFill>
                <a:latin typeface="Arial" panose="020B0604020202020204" pitchFamily="34" charset="0"/>
                <a:cs typeface="Arial" panose="020B0604020202020204" pitchFamily="34" charset="0"/>
                <a:sym typeface="Wingdings" pitchFamily="2" charset="2"/>
              </a:rPr>
              <a:t>if H(X’) &lt; H(X), X’ more predictable than X</a:t>
            </a:r>
          </a:p>
          <a:p>
            <a:r>
              <a:rPr lang="en-US" sz="600" dirty="0">
                <a:solidFill>
                  <a:srgbClr val="FF0000"/>
                </a:solidFill>
                <a:latin typeface="Arial" panose="020B0604020202020204" pitchFamily="34" charset="0"/>
                <a:cs typeface="Arial" panose="020B0604020202020204" pitchFamily="34" charset="0"/>
                <a:sym typeface="Wingdings" pitchFamily="2" charset="2"/>
              </a:rPr>
              <a:t>we know more about X’ than X</a:t>
            </a:r>
          </a:p>
          <a:p>
            <a:endParaRPr lang="en-US" sz="600" dirty="0">
              <a:latin typeface="Arial" panose="020B0604020202020204" pitchFamily="34" charset="0"/>
              <a:cs typeface="Arial" panose="020B0604020202020204" pitchFamily="34" charset="0"/>
            </a:endParaRPr>
          </a:p>
          <a:p>
            <a:endParaRPr lang="en-US" sz="600" dirty="0">
              <a:solidFill>
                <a:srgbClr val="FF0000"/>
              </a:solidFill>
              <a:latin typeface="Arial" panose="020B0604020202020204" pitchFamily="34" charset="0"/>
              <a:cs typeface="Arial" panose="020B0604020202020204" pitchFamily="34" charset="0"/>
            </a:endParaRPr>
          </a:p>
          <a:p>
            <a:endParaRPr lang="en-US" sz="600" dirty="0">
              <a:solidFill>
                <a:srgbClr val="FF0000"/>
              </a:solidFill>
              <a:latin typeface="Arial" panose="020B0604020202020204" pitchFamily="34" charset="0"/>
              <a:cs typeface="Arial" panose="020B0604020202020204" pitchFamily="34" charset="0"/>
            </a:endParaRPr>
          </a:p>
          <a:p>
            <a:endParaRPr lang="en-US" sz="600" dirty="0">
              <a:solidFill>
                <a:srgbClr val="FF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214F5E7-F3E1-BF6F-AD71-7F14608E8320}"/>
              </a:ext>
            </a:extLst>
          </p:cNvPr>
          <p:cNvSpPr/>
          <p:nvPr/>
        </p:nvSpPr>
        <p:spPr>
          <a:xfrm>
            <a:off x="2407768" y="-21901"/>
            <a:ext cx="2489941" cy="6932743"/>
          </a:xfrm>
          <a:prstGeom prst="rect">
            <a:avLst/>
          </a:prstGeom>
          <a:solidFill>
            <a:srgbClr val="F7F0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B10C3B-9BB3-C6B8-9CC9-B8489A961005}"/>
              </a:ext>
            </a:extLst>
          </p:cNvPr>
          <p:cNvSpPr txBox="1"/>
          <p:nvPr/>
        </p:nvSpPr>
        <p:spPr>
          <a:xfrm>
            <a:off x="2331954" y="-32851"/>
            <a:ext cx="2621046" cy="6647974"/>
          </a:xfrm>
          <a:prstGeom prst="rect">
            <a:avLst/>
          </a:prstGeom>
          <a:noFill/>
        </p:spPr>
        <p:txBody>
          <a:bodyPr wrap="square" rtlCol="0">
            <a:spAutoFit/>
          </a:bodyPr>
          <a:lstStyle/>
          <a:p>
            <a:r>
              <a:rPr lang="en-US" sz="600" dirty="0">
                <a:highlight>
                  <a:srgbClr val="FFFF00"/>
                </a:highlight>
                <a:latin typeface="Arial" panose="020B0604020202020204" pitchFamily="34" charset="0"/>
                <a:cs typeface="Arial" panose="020B0604020202020204" pitchFamily="34" charset="0"/>
              </a:rPr>
              <a:t>Conditional Entropy:</a:t>
            </a:r>
          </a:p>
          <a:p>
            <a:r>
              <a:rPr lang="en-US" sz="600" dirty="0">
                <a:latin typeface="Arial" panose="020B0604020202020204" pitchFamily="34" charset="0"/>
                <a:cs typeface="Arial" panose="020B0604020202020204" pitchFamily="34" charset="0"/>
              </a:rPr>
              <a:t>Conditional entropy of X given Y=</a:t>
            </a:r>
            <a:r>
              <a:rPr lang="en-US" sz="600" dirty="0" err="1">
                <a:latin typeface="Arial" panose="020B0604020202020204" pitchFamily="34" charset="0"/>
                <a:cs typeface="Arial" panose="020B0604020202020204" pitchFamily="34" charset="0"/>
              </a:rPr>
              <a:t>y</a:t>
            </a:r>
            <a:r>
              <a:rPr lang="en-US" sz="600" baseline="-25000" dirty="0" err="1">
                <a:latin typeface="Arial" panose="020B0604020202020204" pitchFamily="34" charset="0"/>
                <a:cs typeface="Arial" panose="020B0604020202020204" pitchFamily="34" charset="0"/>
              </a:rPr>
              <a:t>i</a:t>
            </a:r>
            <a:r>
              <a:rPr lang="en-US" sz="600" baseline="-25000" dirty="0">
                <a:latin typeface="Arial" panose="020B0604020202020204" pitchFamily="34" charset="0"/>
                <a:cs typeface="Arial" panose="020B0604020202020204" pitchFamily="34" charset="0"/>
              </a:rPr>
              <a:t> </a:t>
            </a:r>
            <a:r>
              <a:rPr lang="en-US" sz="600" dirty="0">
                <a:latin typeface="Arial" panose="020B0604020202020204" pitchFamily="34" charset="0"/>
                <a:cs typeface="Arial" panose="020B0604020202020204" pitchFamily="34" charset="0"/>
              </a:rPr>
              <a:t>, outcome of Y is known</a:t>
            </a:r>
          </a:p>
          <a:p>
            <a:r>
              <a:rPr lang="en-US" sz="600" dirty="0">
                <a:solidFill>
                  <a:srgbClr val="FF0000"/>
                </a:solidFill>
                <a:latin typeface="Arial" panose="020B0604020202020204" pitchFamily="34" charset="0"/>
                <a:cs typeface="Arial" panose="020B0604020202020204" pitchFamily="34" charset="0"/>
              </a:rPr>
              <a:t>H(X | Y =</a:t>
            </a:r>
            <a:r>
              <a:rPr lang="en-US" sz="600" dirty="0" err="1">
                <a:solidFill>
                  <a:srgbClr val="FF0000"/>
                </a:solidFill>
                <a:latin typeface="Arial" panose="020B0604020202020204" pitchFamily="34" charset="0"/>
                <a:cs typeface="Arial" panose="020B0604020202020204" pitchFamily="34" charset="0"/>
              </a:rPr>
              <a:t>y</a:t>
            </a:r>
            <a:r>
              <a:rPr lang="en-US" sz="600" baseline="-25000" dirty="0" err="1">
                <a:solidFill>
                  <a:srgbClr val="FF0000"/>
                </a:solidFill>
                <a:latin typeface="Arial" panose="020B0604020202020204" pitchFamily="34" charset="0"/>
                <a:cs typeface="Arial" panose="020B0604020202020204" pitchFamily="34" charset="0"/>
              </a:rPr>
              <a:t>i</a:t>
            </a:r>
            <a:r>
              <a:rPr lang="en-US" sz="600" dirty="0">
                <a:solidFill>
                  <a:srgbClr val="FF0000"/>
                </a:solidFill>
                <a:latin typeface="Arial" panose="020B0604020202020204" pitchFamily="34" charset="0"/>
                <a:cs typeface="Arial" panose="020B0604020202020204" pitchFamily="34" charset="0"/>
              </a:rPr>
              <a:t>) = -∑</a:t>
            </a:r>
            <a:r>
              <a:rPr lang="en-US" sz="600" baseline="30000" dirty="0" err="1">
                <a:solidFill>
                  <a:srgbClr val="FF0000"/>
                </a:solidFill>
                <a:latin typeface="Arial" panose="020B0604020202020204" pitchFamily="34" charset="0"/>
                <a:cs typeface="Arial" panose="020B0604020202020204" pitchFamily="34" charset="0"/>
              </a:rPr>
              <a:t>n</a:t>
            </a:r>
            <a:r>
              <a:rPr lang="en-US" sz="600" baseline="-25000" dirty="0" err="1">
                <a:solidFill>
                  <a:srgbClr val="FF0000"/>
                </a:solidFill>
                <a:latin typeface="Arial" panose="020B0604020202020204" pitchFamily="34" charset="0"/>
                <a:cs typeface="Arial" panose="020B0604020202020204" pitchFamily="34" charset="0"/>
              </a:rPr>
              <a:t>i</a:t>
            </a:r>
            <a:r>
              <a:rPr lang="en-US" sz="600" baseline="-25000" dirty="0">
                <a:solidFill>
                  <a:srgbClr val="FF0000"/>
                </a:solidFill>
                <a:latin typeface="Arial" panose="020B0604020202020204" pitchFamily="34" charset="0"/>
                <a:cs typeface="Arial" panose="020B0604020202020204" pitchFamily="34" charset="0"/>
              </a:rPr>
              <a:t>=1</a:t>
            </a:r>
            <a:r>
              <a:rPr lang="en-US" sz="600" dirty="0">
                <a:solidFill>
                  <a:srgbClr val="FF0000"/>
                </a:solidFill>
                <a:latin typeface="Arial" panose="020B0604020202020204" pitchFamily="34" charset="0"/>
                <a:cs typeface="Arial" panose="020B0604020202020204" pitchFamily="34" charset="0"/>
              </a:rPr>
              <a:t>P(X=x</a:t>
            </a:r>
            <a:r>
              <a:rPr lang="en-US" sz="600" baseline="-25000" dirty="0">
                <a:solidFill>
                  <a:srgbClr val="FF0000"/>
                </a:solidFill>
                <a:latin typeface="Arial" panose="020B0604020202020204" pitchFamily="34" charset="0"/>
                <a:cs typeface="Arial" panose="020B0604020202020204" pitchFamily="34" charset="0"/>
              </a:rPr>
              <a:t>i </a:t>
            </a:r>
            <a:r>
              <a:rPr lang="en-US" sz="600" dirty="0">
                <a:solidFill>
                  <a:srgbClr val="FF0000"/>
                </a:solidFill>
                <a:latin typeface="Arial" panose="020B0604020202020204" pitchFamily="34" charset="0"/>
                <a:cs typeface="Arial" panose="020B0604020202020204" pitchFamily="34" charset="0"/>
              </a:rPr>
              <a:t>| Y=</a:t>
            </a:r>
            <a:r>
              <a:rPr lang="en-US" sz="600" dirty="0" err="1">
                <a:solidFill>
                  <a:srgbClr val="FF0000"/>
                </a:solidFill>
                <a:latin typeface="Arial" panose="020B0604020202020204" pitchFamily="34" charset="0"/>
                <a:cs typeface="Arial" panose="020B0604020202020204" pitchFamily="34" charset="0"/>
              </a:rPr>
              <a:t>y</a:t>
            </a:r>
            <a:r>
              <a:rPr lang="en-US" sz="600" baseline="-25000" dirty="0" err="1">
                <a:solidFill>
                  <a:srgbClr val="FF0000"/>
                </a:solidFill>
                <a:latin typeface="Arial" panose="020B0604020202020204" pitchFamily="34" charset="0"/>
                <a:cs typeface="Arial" panose="020B0604020202020204" pitchFamily="34" charset="0"/>
              </a:rPr>
              <a:t>i</a:t>
            </a:r>
            <a:r>
              <a:rPr lang="en-US" sz="600" dirty="0">
                <a:solidFill>
                  <a:srgbClr val="FF0000"/>
                </a:solidFill>
                <a:latin typeface="Arial" panose="020B0604020202020204" pitchFamily="34" charset="0"/>
                <a:cs typeface="Arial" panose="020B0604020202020204" pitchFamily="34" charset="0"/>
              </a:rPr>
              <a:t>)•log</a:t>
            </a:r>
            <a:r>
              <a:rPr lang="en-US" sz="600" baseline="-25000" dirty="0">
                <a:solidFill>
                  <a:srgbClr val="FF0000"/>
                </a:solidFill>
                <a:latin typeface="Arial" panose="020B0604020202020204" pitchFamily="34" charset="0"/>
                <a:cs typeface="Arial" panose="020B0604020202020204" pitchFamily="34" charset="0"/>
              </a:rPr>
              <a:t>2</a:t>
            </a:r>
            <a:r>
              <a:rPr lang="en-US" sz="600" dirty="0">
                <a:solidFill>
                  <a:srgbClr val="FF0000"/>
                </a:solidFill>
                <a:latin typeface="Arial" panose="020B0604020202020204" pitchFamily="34" charset="0"/>
                <a:cs typeface="Arial" panose="020B0604020202020204" pitchFamily="34" charset="0"/>
              </a:rPr>
              <a:t>P(X=x</a:t>
            </a:r>
            <a:r>
              <a:rPr lang="en-US" sz="600" baseline="-25000" dirty="0">
                <a:solidFill>
                  <a:srgbClr val="FF0000"/>
                </a:solidFill>
                <a:latin typeface="Arial" panose="020B0604020202020204" pitchFamily="34" charset="0"/>
                <a:cs typeface="Arial" panose="020B0604020202020204" pitchFamily="34" charset="0"/>
              </a:rPr>
              <a:t>i </a:t>
            </a:r>
            <a:r>
              <a:rPr lang="en-US" sz="600" dirty="0">
                <a:solidFill>
                  <a:srgbClr val="FF0000"/>
                </a:solidFill>
                <a:latin typeface="Arial" panose="020B0604020202020204" pitchFamily="34" charset="0"/>
                <a:cs typeface="Arial" panose="020B0604020202020204" pitchFamily="34" charset="0"/>
              </a:rPr>
              <a:t>| Y=</a:t>
            </a:r>
            <a:r>
              <a:rPr lang="en-US" sz="600" dirty="0" err="1">
                <a:solidFill>
                  <a:srgbClr val="FF0000"/>
                </a:solidFill>
                <a:latin typeface="Arial" panose="020B0604020202020204" pitchFamily="34" charset="0"/>
                <a:cs typeface="Arial" panose="020B0604020202020204" pitchFamily="34" charset="0"/>
              </a:rPr>
              <a:t>y</a:t>
            </a:r>
            <a:r>
              <a:rPr lang="en-US" sz="600" baseline="-25000" dirty="0" err="1">
                <a:solidFill>
                  <a:srgbClr val="FF0000"/>
                </a:solidFill>
                <a:latin typeface="Arial" panose="020B0604020202020204" pitchFamily="34" charset="0"/>
                <a:cs typeface="Arial" panose="020B0604020202020204" pitchFamily="34" charset="0"/>
              </a:rPr>
              <a:t>i</a:t>
            </a:r>
            <a:r>
              <a:rPr lang="en-US" sz="600" dirty="0">
                <a:solidFill>
                  <a:srgbClr val="FF0000"/>
                </a:solidFill>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Conditional entropy of X given Y, outcome of Y is unknown</a:t>
            </a:r>
          </a:p>
          <a:p>
            <a:r>
              <a:rPr lang="en-US" sz="600" dirty="0">
                <a:solidFill>
                  <a:srgbClr val="FF0000"/>
                </a:solidFill>
                <a:latin typeface="Arial" panose="020B0604020202020204" pitchFamily="34" charset="0"/>
                <a:cs typeface="Arial" panose="020B0604020202020204" pitchFamily="34" charset="0"/>
              </a:rPr>
              <a:t>H(X | Y) = -∑</a:t>
            </a:r>
            <a:r>
              <a:rPr lang="en-US" sz="600" baseline="30000" dirty="0">
                <a:solidFill>
                  <a:srgbClr val="FF0000"/>
                </a:solidFill>
                <a:latin typeface="Arial" panose="020B0604020202020204" pitchFamily="34" charset="0"/>
                <a:cs typeface="Arial" panose="020B0604020202020204" pitchFamily="34" charset="0"/>
              </a:rPr>
              <a:t>m</a:t>
            </a:r>
            <a:r>
              <a:rPr lang="en-US" sz="600" baseline="-25000" dirty="0">
                <a:solidFill>
                  <a:srgbClr val="FF0000"/>
                </a:solidFill>
                <a:latin typeface="Arial" panose="020B0604020202020204" pitchFamily="34" charset="0"/>
                <a:cs typeface="Arial" panose="020B0604020202020204" pitchFamily="34" charset="0"/>
              </a:rPr>
              <a:t>i=1</a:t>
            </a:r>
            <a:r>
              <a:rPr lang="en-US" sz="600" dirty="0">
                <a:solidFill>
                  <a:srgbClr val="FF0000"/>
                </a:solidFill>
                <a:latin typeface="Arial" panose="020B0604020202020204" pitchFamily="34" charset="0"/>
                <a:cs typeface="Arial" panose="020B0604020202020204" pitchFamily="34" charset="0"/>
              </a:rPr>
              <a:t>P(Y=</a:t>
            </a:r>
            <a:r>
              <a:rPr lang="en-US" sz="600" dirty="0" err="1">
                <a:solidFill>
                  <a:srgbClr val="FF0000"/>
                </a:solidFill>
                <a:latin typeface="Arial" panose="020B0604020202020204" pitchFamily="34" charset="0"/>
                <a:cs typeface="Arial" panose="020B0604020202020204" pitchFamily="34" charset="0"/>
              </a:rPr>
              <a:t>y</a:t>
            </a:r>
            <a:r>
              <a:rPr lang="en-US" sz="600" baseline="-25000" dirty="0" err="1">
                <a:solidFill>
                  <a:srgbClr val="FF0000"/>
                </a:solidFill>
                <a:latin typeface="Arial" panose="020B0604020202020204" pitchFamily="34" charset="0"/>
                <a:cs typeface="Arial" panose="020B0604020202020204" pitchFamily="34" charset="0"/>
              </a:rPr>
              <a:t>i</a:t>
            </a:r>
            <a:r>
              <a:rPr lang="en-US" sz="600" dirty="0">
                <a:solidFill>
                  <a:srgbClr val="FF0000"/>
                </a:solidFill>
                <a:latin typeface="Arial" panose="020B0604020202020204" pitchFamily="34" charset="0"/>
                <a:cs typeface="Arial" panose="020B0604020202020204" pitchFamily="34" charset="0"/>
              </a:rPr>
              <a:t>)•∑</a:t>
            </a:r>
            <a:r>
              <a:rPr lang="en-US" sz="600" baseline="30000" dirty="0" err="1">
                <a:solidFill>
                  <a:srgbClr val="FF0000"/>
                </a:solidFill>
                <a:latin typeface="Arial" panose="020B0604020202020204" pitchFamily="34" charset="0"/>
                <a:cs typeface="Arial" panose="020B0604020202020204" pitchFamily="34" charset="0"/>
              </a:rPr>
              <a:t>n</a:t>
            </a:r>
            <a:r>
              <a:rPr lang="en-US" sz="600" baseline="-25000" dirty="0" err="1">
                <a:solidFill>
                  <a:srgbClr val="FF0000"/>
                </a:solidFill>
                <a:latin typeface="Arial" panose="020B0604020202020204" pitchFamily="34" charset="0"/>
                <a:cs typeface="Arial" panose="020B0604020202020204" pitchFamily="34" charset="0"/>
              </a:rPr>
              <a:t>i</a:t>
            </a:r>
            <a:r>
              <a:rPr lang="en-US" sz="600" baseline="-25000" dirty="0">
                <a:solidFill>
                  <a:srgbClr val="FF0000"/>
                </a:solidFill>
                <a:latin typeface="Arial" panose="020B0604020202020204" pitchFamily="34" charset="0"/>
                <a:cs typeface="Arial" panose="020B0604020202020204" pitchFamily="34" charset="0"/>
              </a:rPr>
              <a:t>=1</a:t>
            </a:r>
            <a:r>
              <a:rPr lang="en-US" sz="600" dirty="0">
                <a:solidFill>
                  <a:srgbClr val="FF0000"/>
                </a:solidFill>
                <a:latin typeface="Arial" panose="020B0604020202020204" pitchFamily="34" charset="0"/>
                <a:cs typeface="Arial" panose="020B0604020202020204" pitchFamily="34" charset="0"/>
              </a:rPr>
              <a:t>P(X=x</a:t>
            </a:r>
            <a:r>
              <a:rPr lang="en-US" sz="600" baseline="-25000" dirty="0">
                <a:solidFill>
                  <a:srgbClr val="FF0000"/>
                </a:solidFill>
                <a:latin typeface="Arial" panose="020B0604020202020204" pitchFamily="34" charset="0"/>
                <a:cs typeface="Arial" panose="020B0604020202020204" pitchFamily="34" charset="0"/>
              </a:rPr>
              <a:t>i </a:t>
            </a:r>
            <a:r>
              <a:rPr lang="en-US" sz="600" dirty="0">
                <a:solidFill>
                  <a:srgbClr val="FF0000"/>
                </a:solidFill>
                <a:latin typeface="Arial" panose="020B0604020202020204" pitchFamily="34" charset="0"/>
                <a:cs typeface="Arial" panose="020B0604020202020204" pitchFamily="34" charset="0"/>
              </a:rPr>
              <a:t>| Y=</a:t>
            </a:r>
            <a:r>
              <a:rPr lang="en-US" sz="600" dirty="0" err="1">
                <a:solidFill>
                  <a:srgbClr val="FF0000"/>
                </a:solidFill>
                <a:latin typeface="Arial" panose="020B0604020202020204" pitchFamily="34" charset="0"/>
                <a:cs typeface="Arial" panose="020B0604020202020204" pitchFamily="34" charset="0"/>
              </a:rPr>
              <a:t>y</a:t>
            </a:r>
            <a:r>
              <a:rPr lang="en-US" sz="600" baseline="-25000" dirty="0" err="1">
                <a:solidFill>
                  <a:srgbClr val="FF0000"/>
                </a:solidFill>
                <a:latin typeface="Arial" panose="020B0604020202020204" pitchFamily="34" charset="0"/>
                <a:cs typeface="Arial" panose="020B0604020202020204" pitchFamily="34" charset="0"/>
              </a:rPr>
              <a:t>i</a:t>
            </a:r>
            <a:r>
              <a:rPr lang="en-US" sz="600" dirty="0">
                <a:solidFill>
                  <a:srgbClr val="FF0000"/>
                </a:solidFill>
                <a:latin typeface="Arial" panose="020B0604020202020204" pitchFamily="34" charset="0"/>
                <a:cs typeface="Arial" panose="020B0604020202020204" pitchFamily="34" charset="0"/>
              </a:rPr>
              <a:t>)•log</a:t>
            </a:r>
            <a:r>
              <a:rPr lang="en-US" sz="600" baseline="-25000" dirty="0">
                <a:solidFill>
                  <a:srgbClr val="FF0000"/>
                </a:solidFill>
                <a:latin typeface="Arial" panose="020B0604020202020204" pitchFamily="34" charset="0"/>
                <a:cs typeface="Arial" panose="020B0604020202020204" pitchFamily="34" charset="0"/>
              </a:rPr>
              <a:t>2</a:t>
            </a:r>
            <a:r>
              <a:rPr lang="en-US" sz="600" dirty="0">
                <a:solidFill>
                  <a:srgbClr val="FF0000"/>
                </a:solidFill>
                <a:latin typeface="Arial" panose="020B0604020202020204" pitchFamily="34" charset="0"/>
                <a:cs typeface="Arial" panose="020B0604020202020204" pitchFamily="34" charset="0"/>
              </a:rPr>
              <a:t>P(X=x</a:t>
            </a:r>
            <a:r>
              <a:rPr lang="en-US" sz="600" baseline="-25000" dirty="0">
                <a:solidFill>
                  <a:srgbClr val="FF0000"/>
                </a:solidFill>
                <a:latin typeface="Arial" panose="020B0604020202020204" pitchFamily="34" charset="0"/>
                <a:cs typeface="Arial" panose="020B0604020202020204" pitchFamily="34" charset="0"/>
              </a:rPr>
              <a:t>i </a:t>
            </a:r>
            <a:r>
              <a:rPr lang="en-US" sz="600" dirty="0">
                <a:solidFill>
                  <a:srgbClr val="FF0000"/>
                </a:solidFill>
                <a:latin typeface="Arial" panose="020B0604020202020204" pitchFamily="34" charset="0"/>
                <a:cs typeface="Arial" panose="020B0604020202020204" pitchFamily="34" charset="0"/>
              </a:rPr>
              <a:t>| Y=</a:t>
            </a:r>
            <a:r>
              <a:rPr lang="en-US" sz="600" dirty="0" err="1">
                <a:solidFill>
                  <a:srgbClr val="FF0000"/>
                </a:solidFill>
                <a:latin typeface="Arial" panose="020B0604020202020204" pitchFamily="34" charset="0"/>
                <a:cs typeface="Arial" panose="020B0604020202020204" pitchFamily="34" charset="0"/>
              </a:rPr>
              <a:t>y</a:t>
            </a:r>
            <a:r>
              <a:rPr lang="en-US" sz="600" baseline="-25000" dirty="0" err="1">
                <a:solidFill>
                  <a:srgbClr val="FF0000"/>
                </a:solidFill>
                <a:latin typeface="Arial" panose="020B0604020202020204" pitchFamily="34" charset="0"/>
                <a:cs typeface="Arial" panose="020B0604020202020204" pitchFamily="34" charset="0"/>
              </a:rPr>
              <a:t>i</a:t>
            </a:r>
            <a:r>
              <a:rPr lang="en-US" sz="600" dirty="0">
                <a:solidFill>
                  <a:srgbClr val="FF0000"/>
                </a:solidFill>
                <a:latin typeface="Arial" panose="020B0604020202020204" pitchFamily="34" charset="0"/>
                <a:cs typeface="Arial" panose="020B0604020202020204" pitchFamily="34" charset="0"/>
              </a:rPr>
              <a:t>)</a:t>
            </a:r>
          </a:p>
          <a:p>
            <a:r>
              <a:rPr lang="en-US" sz="600" dirty="0">
                <a:highlight>
                  <a:srgbClr val="FFFF00"/>
                </a:highlight>
                <a:latin typeface="Arial" panose="020B0604020202020204" pitchFamily="34" charset="0"/>
                <a:cs typeface="Arial" panose="020B0604020202020204" pitchFamily="34" charset="0"/>
              </a:rPr>
              <a:t>Entropy and information flow:</a:t>
            </a:r>
          </a:p>
          <a:p>
            <a:r>
              <a:rPr lang="en-US" sz="600" dirty="0">
                <a:latin typeface="Arial" panose="020B0604020202020204" pitchFamily="34" charset="0"/>
                <a:cs typeface="Arial" panose="020B0604020202020204" pitchFamily="34" charset="0"/>
              </a:rPr>
              <a:t>Information flows X </a:t>
            </a:r>
            <a:r>
              <a:rPr lang="en-US" sz="600" dirty="0">
                <a:latin typeface="Arial" panose="020B0604020202020204" pitchFamily="34" charset="0"/>
                <a:cs typeface="Arial" panose="020B0604020202020204" pitchFamily="34" charset="0"/>
                <a:sym typeface="Wingdings" pitchFamily="2" charset="2"/>
              </a:rPr>
              <a:t></a:t>
            </a:r>
            <a:r>
              <a:rPr lang="en-US" sz="600" dirty="0">
                <a:latin typeface="Arial" panose="020B0604020202020204" pitchFamily="34" charset="0"/>
                <a:cs typeface="Arial" panose="020B0604020202020204" pitchFamily="34" charset="0"/>
              </a:rPr>
              <a:t> Y if execution of sequence of commands c* cause information initially in X to affect information in Y.</a:t>
            </a:r>
          </a:p>
          <a:p>
            <a:r>
              <a:rPr lang="en-US" sz="600" dirty="0">
                <a:latin typeface="Arial" panose="020B0604020202020204" pitchFamily="34" charset="0"/>
                <a:cs typeface="Arial" panose="020B0604020202020204" pitchFamily="34" charset="0"/>
              </a:rPr>
              <a:t>c* are set of commands to change from state a to state b</a:t>
            </a:r>
          </a:p>
          <a:p>
            <a:r>
              <a:rPr lang="en-US" sz="600" dirty="0">
                <a:latin typeface="Arial" panose="020B0604020202020204" pitchFamily="34" charset="0"/>
                <a:cs typeface="Arial" panose="020B0604020202020204" pitchFamily="34" charset="0"/>
              </a:rPr>
              <a:t>if </a:t>
            </a:r>
            <a:r>
              <a:rPr lang="en-US" sz="600" dirty="0">
                <a:solidFill>
                  <a:srgbClr val="FF0000"/>
                </a:solidFill>
                <a:latin typeface="Arial" panose="020B0604020202020204" pitchFamily="34" charset="0"/>
                <a:cs typeface="Arial" panose="020B0604020202020204" pitchFamily="34" charset="0"/>
              </a:rPr>
              <a:t>H(X</a:t>
            </a:r>
            <a:r>
              <a:rPr lang="en-US" sz="600" baseline="-25000" dirty="0">
                <a:solidFill>
                  <a:srgbClr val="FF0000"/>
                </a:solidFill>
                <a:latin typeface="Arial" panose="020B0604020202020204" pitchFamily="34" charset="0"/>
                <a:cs typeface="Arial" panose="020B0604020202020204" pitchFamily="34" charset="0"/>
              </a:rPr>
              <a:t>a </a:t>
            </a:r>
            <a:r>
              <a:rPr lang="en-US" sz="600" dirty="0">
                <a:solidFill>
                  <a:srgbClr val="FF0000"/>
                </a:solidFill>
                <a:latin typeface="Arial" panose="020B0604020202020204" pitchFamily="34" charset="0"/>
                <a:cs typeface="Arial" panose="020B0604020202020204" pitchFamily="34" charset="0"/>
              </a:rPr>
              <a:t>| Y</a:t>
            </a:r>
            <a:r>
              <a:rPr lang="en-US" sz="600" baseline="-25000" dirty="0">
                <a:solidFill>
                  <a:srgbClr val="FF0000"/>
                </a:solidFill>
                <a:latin typeface="Arial" panose="020B0604020202020204" pitchFamily="34" charset="0"/>
                <a:cs typeface="Arial" panose="020B0604020202020204" pitchFamily="34" charset="0"/>
              </a:rPr>
              <a:t>b</a:t>
            </a:r>
            <a:r>
              <a:rPr lang="en-US" sz="600" dirty="0">
                <a:solidFill>
                  <a:srgbClr val="FF0000"/>
                </a:solidFill>
                <a:latin typeface="Arial" panose="020B0604020202020204" pitchFamily="34" charset="0"/>
                <a:cs typeface="Arial" panose="020B0604020202020204" pitchFamily="34" charset="0"/>
              </a:rPr>
              <a:t>) &lt; H(X</a:t>
            </a:r>
            <a:r>
              <a:rPr lang="en-US" sz="600" baseline="-25000" dirty="0">
                <a:solidFill>
                  <a:srgbClr val="FF0000"/>
                </a:solidFill>
                <a:latin typeface="Arial" panose="020B0604020202020204" pitchFamily="34" charset="0"/>
                <a:cs typeface="Arial" panose="020B0604020202020204" pitchFamily="34" charset="0"/>
              </a:rPr>
              <a:t>a </a:t>
            </a:r>
            <a:r>
              <a:rPr lang="en-US" sz="600" dirty="0">
                <a:solidFill>
                  <a:srgbClr val="FF0000"/>
                </a:solidFill>
                <a:latin typeface="Arial" panose="020B0604020202020204" pitchFamily="34" charset="0"/>
                <a:cs typeface="Arial" panose="020B0604020202020204" pitchFamily="34" charset="0"/>
              </a:rPr>
              <a:t>| Y</a:t>
            </a:r>
            <a:r>
              <a:rPr lang="en-US" sz="600" baseline="-25000" dirty="0">
                <a:solidFill>
                  <a:srgbClr val="FF0000"/>
                </a:solidFill>
                <a:latin typeface="Arial" panose="020B0604020202020204" pitchFamily="34" charset="0"/>
                <a:cs typeface="Arial" panose="020B0604020202020204" pitchFamily="34" charset="0"/>
              </a:rPr>
              <a:t>a</a:t>
            </a:r>
            <a:r>
              <a:rPr lang="en-US" sz="600" dirty="0">
                <a:solidFill>
                  <a:srgbClr val="FF0000"/>
                </a:solidFill>
                <a:latin typeface="Arial" panose="020B0604020202020204" pitchFamily="34" charset="0"/>
                <a:cs typeface="Arial" panose="020B0604020202020204" pitchFamily="34" charset="0"/>
              </a:rPr>
              <a:t>), flow of info form X to Y. </a:t>
            </a:r>
          </a:p>
          <a:p>
            <a:r>
              <a:rPr lang="en-US" sz="600" dirty="0">
                <a:latin typeface="Arial" panose="020B0604020202020204" pitchFamily="34" charset="0"/>
                <a:cs typeface="Arial" panose="020B0604020202020204" pitchFamily="34" charset="0"/>
              </a:rPr>
              <a:t>H(X</a:t>
            </a:r>
            <a:r>
              <a:rPr lang="en-US" sz="600" baseline="-25000" dirty="0">
                <a:latin typeface="Arial" panose="020B0604020202020204" pitchFamily="34" charset="0"/>
                <a:cs typeface="Arial" panose="020B0604020202020204" pitchFamily="34" charset="0"/>
              </a:rPr>
              <a:t>a </a:t>
            </a:r>
            <a:r>
              <a:rPr lang="en-US" sz="600" dirty="0">
                <a:latin typeface="Arial" panose="020B0604020202020204" pitchFamily="34" charset="0"/>
                <a:cs typeface="Arial" panose="020B0604020202020204" pitchFamily="34" charset="0"/>
              </a:rPr>
              <a:t>| Y</a:t>
            </a:r>
            <a:r>
              <a:rPr lang="en-US" sz="600" baseline="-25000" dirty="0">
                <a:latin typeface="Arial" panose="020B0604020202020204" pitchFamily="34" charset="0"/>
                <a:cs typeface="Arial" panose="020B0604020202020204" pitchFamily="34" charset="0"/>
              </a:rPr>
              <a:t>b</a:t>
            </a:r>
            <a:r>
              <a:rPr lang="en-US" sz="600" dirty="0">
                <a:latin typeface="Arial" panose="020B0604020202020204" pitchFamily="34" charset="0"/>
                <a:cs typeface="Arial" panose="020B0604020202020204" pitchFamily="34" charset="0"/>
              </a:rPr>
              <a:t>) more predictable now as more info in Y</a:t>
            </a:r>
            <a:r>
              <a:rPr lang="en-US" sz="600" baseline="-25000" dirty="0">
                <a:latin typeface="Arial" panose="020B0604020202020204" pitchFamily="34" charset="0"/>
                <a:cs typeface="Arial" panose="020B0604020202020204" pitchFamily="34" charset="0"/>
              </a:rPr>
              <a:t>b</a:t>
            </a:r>
            <a:r>
              <a:rPr lang="en-US" sz="600" dirty="0">
                <a:latin typeface="Arial" panose="020B0604020202020204" pitchFamily="34" charset="0"/>
                <a:cs typeface="Arial" panose="020B0604020202020204" pitchFamily="34" charset="0"/>
              </a:rPr>
              <a:t> that came from X</a:t>
            </a:r>
          </a:p>
          <a:p>
            <a:r>
              <a:rPr lang="en-US" sz="600" dirty="0">
                <a:latin typeface="Arial" panose="020B0604020202020204" pitchFamily="34" charset="0"/>
                <a:cs typeface="Arial" panose="020B0604020202020204" pitchFamily="34" charset="0"/>
              </a:rPr>
              <a:t>if Y</a:t>
            </a:r>
            <a:r>
              <a:rPr lang="en-US" sz="600" baseline="-25000" dirty="0">
                <a:latin typeface="Arial" panose="020B0604020202020204" pitchFamily="34" charset="0"/>
                <a:cs typeface="Arial" panose="020B0604020202020204" pitchFamily="34" charset="0"/>
              </a:rPr>
              <a:t>b</a:t>
            </a:r>
            <a:r>
              <a:rPr lang="en-US" sz="600" dirty="0">
                <a:latin typeface="Arial" panose="020B0604020202020204" pitchFamily="34" charset="0"/>
                <a:cs typeface="Arial" panose="020B0604020202020204" pitchFamily="34" charset="0"/>
              </a:rPr>
              <a:t> doesn’t exist in state a</a:t>
            </a:r>
          </a:p>
          <a:p>
            <a:r>
              <a:rPr lang="en-US" sz="600" dirty="0">
                <a:latin typeface="Arial" panose="020B0604020202020204" pitchFamily="34" charset="0"/>
                <a:cs typeface="Arial" panose="020B0604020202020204" pitchFamily="34" charset="0"/>
              </a:rPr>
              <a:t>if </a:t>
            </a:r>
            <a:r>
              <a:rPr lang="en-US" sz="600" dirty="0">
                <a:solidFill>
                  <a:srgbClr val="FF0000"/>
                </a:solidFill>
                <a:latin typeface="Arial" panose="020B0604020202020204" pitchFamily="34" charset="0"/>
                <a:cs typeface="Arial" panose="020B0604020202020204" pitchFamily="34" charset="0"/>
              </a:rPr>
              <a:t>H(X</a:t>
            </a:r>
            <a:r>
              <a:rPr lang="en-US" sz="600" baseline="-25000" dirty="0">
                <a:solidFill>
                  <a:srgbClr val="FF0000"/>
                </a:solidFill>
                <a:latin typeface="Arial" panose="020B0604020202020204" pitchFamily="34" charset="0"/>
                <a:cs typeface="Arial" panose="020B0604020202020204" pitchFamily="34" charset="0"/>
              </a:rPr>
              <a:t>a </a:t>
            </a:r>
            <a:r>
              <a:rPr lang="en-US" sz="600" dirty="0">
                <a:solidFill>
                  <a:srgbClr val="FF0000"/>
                </a:solidFill>
                <a:latin typeface="Arial" panose="020B0604020202020204" pitchFamily="34" charset="0"/>
                <a:cs typeface="Arial" panose="020B0604020202020204" pitchFamily="34" charset="0"/>
              </a:rPr>
              <a:t>| Y</a:t>
            </a:r>
            <a:r>
              <a:rPr lang="en-US" sz="600" baseline="-25000" dirty="0">
                <a:solidFill>
                  <a:srgbClr val="FF0000"/>
                </a:solidFill>
                <a:latin typeface="Arial" panose="020B0604020202020204" pitchFamily="34" charset="0"/>
                <a:cs typeface="Arial" panose="020B0604020202020204" pitchFamily="34" charset="0"/>
              </a:rPr>
              <a:t>b</a:t>
            </a:r>
            <a:r>
              <a:rPr lang="en-US" sz="600" dirty="0">
                <a:solidFill>
                  <a:srgbClr val="FF0000"/>
                </a:solidFill>
                <a:latin typeface="Arial" panose="020B0604020202020204" pitchFamily="34" charset="0"/>
                <a:cs typeface="Arial" panose="020B0604020202020204" pitchFamily="34" charset="0"/>
              </a:rPr>
              <a:t>) &lt; H(X</a:t>
            </a:r>
            <a:r>
              <a:rPr lang="en-US" sz="600" baseline="-25000" dirty="0">
                <a:solidFill>
                  <a:srgbClr val="FF0000"/>
                </a:solidFill>
                <a:latin typeface="Arial" panose="020B0604020202020204" pitchFamily="34" charset="0"/>
                <a:cs typeface="Arial" panose="020B0604020202020204" pitchFamily="34" charset="0"/>
              </a:rPr>
              <a:t>a</a:t>
            </a:r>
            <a:r>
              <a:rPr lang="en-US" sz="600" dirty="0">
                <a:solidFill>
                  <a:srgbClr val="FF0000"/>
                </a:solidFill>
                <a:latin typeface="Arial" panose="020B0604020202020204" pitchFamily="34" charset="0"/>
                <a:cs typeface="Arial" panose="020B0604020202020204" pitchFamily="34" charset="0"/>
              </a:rPr>
              <a:t>), flow of info from X to Y</a:t>
            </a:r>
          </a:p>
          <a:p>
            <a:r>
              <a:rPr lang="en-US" sz="600" dirty="0">
                <a:solidFill>
                  <a:srgbClr val="FF0000"/>
                </a:solidFill>
                <a:latin typeface="Arial" panose="020B0604020202020204" pitchFamily="34" charset="0"/>
                <a:cs typeface="Arial" panose="020B0604020202020204" pitchFamily="34" charset="0"/>
              </a:rPr>
              <a:t>important note: log</a:t>
            </a:r>
            <a:r>
              <a:rPr lang="en-US" sz="600" baseline="-25000" dirty="0">
                <a:solidFill>
                  <a:srgbClr val="FF0000"/>
                </a:solidFill>
                <a:latin typeface="Arial" panose="020B0604020202020204" pitchFamily="34" charset="0"/>
                <a:cs typeface="Arial" panose="020B0604020202020204" pitchFamily="34" charset="0"/>
              </a:rPr>
              <a:t>2</a:t>
            </a:r>
            <a:r>
              <a:rPr lang="en-US" sz="600" dirty="0">
                <a:solidFill>
                  <a:srgbClr val="FF0000"/>
                </a:solidFill>
                <a:latin typeface="Arial" panose="020B0604020202020204" pitchFamily="34" charset="0"/>
                <a:cs typeface="Arial" panose="020B0604020202020204" pitchFamily="34" charset="0"/>
              </a:rPr>
              <a:t>0=0</a:t>
            </a:r>
          </a:p>
          <a:p>
            <a:r>
              <a:rPr lang="en-US" sz="600" dirty="0" err="1">
                <a:solidFill>
                  <a:srgbClr val="FF0000"/>
                </a:solidFill>
                <a:latin typeface="Arial" panose="020B0604020202020204" pitchFamily="34" charset="0"/>
                <a:cs typeface="Arial" panose="020B0604020202020204" pitchFamily="34" charset="0"/>
              </a:rPr>
              <a:t>Baye’s</a:t>
            </a:r>
            <a:r>
              <a:rPr lang="en-US" sz="600" dirty="0">
                <a:solidFill>
                  <a:srgbClr val="FF0000"/>
                </a:solidFill>
                <a:latin typeface="Arial" panose="020B0604020202020204" pitchFamily="34" charset="0"/>
                <a:cs typeface="Arial" panose="020B0604020202020204" pitchFamily="34" charset="0"/>
              </a:rPr>
              <a:t> theorem: P(Y | X) = P(X | Y)•P(Y)/P(X)</a:t>
            </a:r>
            <a:endParaRPr lang="en-US" sz="600" dirty="0">
              <a:latin typeface="Arial" panose="020B0604020202020204" pitchFamily="34" charset="0"/>
              <a:cs typeface="Arial" panose="020B0604020202020204" pitchFamily="34" charset="0"/>
            </a:endParaRPr>
          </a:p>
          <a:p>
            <a:r>
              <a:rPr lang="en-US" sz="600" dirty="0">
                <a:highlight>
                  <a:srgbClr val="00FF00"/>
                </a:highlight>
                <a:latin typeface="Arial" panose="020B0604020202020204" pitchFamily="34" charset="0"/>
                <a:cs typeface="Arial" panose="020B0604020202020204" pitchFamily="34" charset="0"/>
              </a:rPr>
              <a:t>Implicit flow of information</a:t>
            </a:r>
            <a:r>
              <a:rPr lang="en-US" sz="600" dirty="0">
                <a:latin typeface="Arial" panose="020B0604020202020204" pitchFamily="34" charset="0"/>
                <a:cs typeface="Arial" panose="020B0604020202020204" pitchFamily="34" charset="0"/>
              </a:rPr>
              <a:t>: flows of information from X to Y </a:t>
            </a:r>
            <a:r>
              <a:rPr lang="en-US" sz="600" b="1" dirty="0">
                <a:latin typeface="Arial" panose="020B0604020202020204" pitchFamily="34" charset="0"/>
                <a:cs typeface="Arial" panose="020B0604020202020204" pitchFamily="34" charset="0"/>
              </a:rPr>
              <a:t>without</a:t>
            </a:r>
            <a:r>
              <a:rPr lang="en-US" sz="600" dirty="0">
                <a:latin typeface="Arial" panose="020B0604020202020204" pitchFamily="34" charset="0"/>
                <a:cs typeface="Arial" panose="020B0604020202020204" pitchFamily="34" charset="0"/>
              </a:rPr>
              <a:t> explicit assignment of </a:t>
            </a:r>
            <a:r>
              <a:rPr lang="en-US" sz="600" b="1" dirty="0">
                <a:latin typeface="Arial" panose="020B0604020202020204" pitchFamily="34" charset="0"/>
                <a:cs typeface="Arial" panose="020B0604020202020204" pitchFamily="34" charset="0"/>
              </a:rPr>
              <a:t>y=f(x)</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e.g</a:t>
            </a:r>
            <a:r>
              <a:rPr lang="en-US" sz="600" dirty="0">
                <a:latin typeface="Arial" panose="020B0604020202020204" pitchFamily="34" charset="0"/>
                <a:cs typeface="Arial" panose="020B0604020202020204" pitchFamily="34" charset="0"/>
              </a:rPr>
              <a:t> if x ==1 then y =0, else y=1</a:t>
            </a:r>
          </a:p>
          <a:p>
            <a:r>
              <a:rPr lang="en-US" sz="600" dirty="0">
                <a:highlight>
                  <a:srgbClr val="00FF00"/>
                </a:highlight>
                <a:latin typeface="Arial" panose="020B0604020202020204" pitchFamily="34" charset="0"/>
                <a:cs typeface="Arial" panose="020B0604020202020204" pitchFamily="34" charset="0"/>
              </a:rPr>
              <a:t>Notation for security class:</a:t>
            </a:r>
          </a:p>
          <a:p>
            <a:r>
              <a:rPr lang="en-US" sz="600" dirty="0">
                <a:latin typeface="Arial" panose="020B0604020202020204" pitchFamily="34" charset="0"/>
                <a:cs typeface="Arial" panose="020B0604020202020204" pitchFamily="34" charset="0"/>
              </a:rPr>
              <a:t>X: security class of X, defined in Bell-</a:t>
            </a:r>
            <a:r>
              <a:rPr lang="en-US" sz="600" dirty="0" err="1">
                <a:latin typeface="Arial" panose="020B0604020202020204" pitchFamily="34" charset="0"/>
                <a:cs typeface="Arial" panose="020B0604020202020204" pitchFamily="34" charset="0"/>
              </a:rPr>
              <a:t>LaPadula</a:t>
            </a:r>
            <a:r>
              <a:rPr lang="en-US" sz="600" dirty="0">
                <a:latin typeface="Arial" panose="020B0604020202020204" pitchFamily="34" charset="0"/>
                <a:cs typeface="Arial" panose="020B0604020202020204" pitchFamily="34" charset="0"/>
              </a:rPr>
              <a:t> based system</a:t>
            </a:r>
          </a:p>
          <a:p>
            <a:r>
              <a:rPr lang="en-US" sz="600" dirty="0">
                <a:latin typeface="Arial" panose="020B0604020202020204" pitchFamily="34" charset="0"/>
                <a:cs typeface="Arial" panose="020B0604020202020204" pitchFamily="34" charset="0"/>
              </a:rPr>
              <a:t>X ≤ Y: info allowed to flow from element in security class of X to ~ in Y</a:t>
            </a:r>
          </a:p>
          <a:p>
            <a:r>
              <a:rPr lang="en-US" sz="600" dirty="0">
                <a:highlight>
                  <a:srgbClr val="00FF00"/>
                </a:highlight>
                <a:latin typeface="Arial" panose="020B0604020202020204" pitchFamily="34" charset="0"/>
                <a:cs typeface="Arial" panose="020B0604020202020204" pitchFamily="34" charset="0"/>
              </a:rPr>
              <a:t>Compiler-based mechanism:</a:t>
            </a:r>
          </a:p>
          <a:p>
            <a:r>
              <a:rPr lang="en-US" sz="600" b="1" dirty="0">
                <a:latin typeface="Arial" panose="020B0604020202020204" pitchFamily="34" charset="0"/>
                <a:cs typeface="Arial" panose="020B0604020202020204" pitchFamily="34" charset="0"/>
              </a:rPr>
              <a:t>Detects</a:t>
            </a:r>
            <a:r>
              <a:rPr lang="en-US" sz="600" dirty="0">
                <a:latin typeface="Arial" panose="020B0604020202020204" pitchFamily="34" charset="0"/>
                <a:cs typeface="Arial" panose="020B0604020202020204" pitchFamily="34" charset="0"/>
              </a:rPr>
              <a:t> and </a:t>
            </a:r>
            <a:r>
              <a:rPr lang="en-US" sz="600" b="1" dirty="0">
                <a:latin typeface="Arial" panose="020B0604020202020204" pitchFamily="34" charset="0"/>
                <a:cs typeface="Arial" panose="020B0604020202020204" pitchFamily="34" charset="0"/>
              </a:rPr>
              <a:t>block</a:t>
            </a:r>
            <a:r>
              <a:rPr lang="en-US" sz="600" dirty="0">
                <a:latin typeface="Arial" panose="020B0604020202020204" pitchFamily="34" charset="0"/>
                <a:cs typeface="Arial" panose="020B0604020202020204" pitchFamily="34" charset="0"/>
              </a:rPr>
              <a:t> unauthorized flow of info in a program during compilation, </a:t>
            </a:r>
            <a:r>
              <a:rPr lang="en-US" sz="600" dirty="0" err="1">
                <a:latin typeface="Arial" panose="020B0604020202020204" pitchFamily="34" charset="0"/>
                <a:cs typeface="Arial" panose="020B0604020202020204" pitchFamily="34" charset="0"/>
              </a:rPr>
              <a:t>wrt</a:t>
            </a:r>
            <a:r>
              <a:rPr lang="en-US" sz="600" dirty="0">
                <a:latin typeface="Arial" panose="020B0604020202020204" pitchFamily="34" charset="0"/>
                <a:cs typeface="Arial" panose="020B0604020202020204" pitchFamily="34" charset="0"/>
              </a:rPr>
              <a:t> given security policy. Analysis conducted by mechanism is not </a:t>
            </a:r>
            <a:r>
              <a:rPr lang="en-US" sz="600" b="1" dirty="0">
                <a:latin typeface="Arial" panose="020B0604020202020204" pitchFamily="34" charset="0"/>
                <a:cs typeface="Arial" panose="020B0604020202020204" pitchFamily="34" charset="0"/>
              </a:rPr>
              <a:t>precise</a:t>
            </a:r>
            <a:r>
              <a:rPr lang="en-US" sz="600" dirty="0">
                <a:latin typeface="Arial" panose="020B0604020202020204" pitchFamily="34" charset="0"/>
                <a:cs typeface="Arial" panose="020B0604020202020204" pitchFamily="34" charset="0"/>
              </a:rPr>
              <a:t>, but </a:t>
            </a:r>
            <a:r>
              <a:rPr lang="en-US" sz="600" b="1" dirty="0">
                <a:latin typeface="Arial" panose="020B0604020202020204" pitchFamily="34" charset="0"/>
                <a:cs typeface="Arial" panose="020B0604020202020204" pitchFamily="34" charset="0"/>
              </a:rPr>
              <a:t>secure</a:t>
            </a:r>
            <a:r>
              <a:rPr lang="en-US" sz="600" dirty="0">
                <a:latin typeface="Arial" panose="020B0604020202020204" pitchFamily="34" charset="0"/>
                <a:cs typeface="Arial" panose="020B0604020202020204" pitchFamily="34" charset="0"/>
              </a:rPr>
              <a:t>.</a:t>
            </a:r>
          </a:p>
          <a:p>
            <a:r>
              <a:rPr lang="en-US" sz="600" b="1" dirty="0">
                <a:latin typeface="Arial" panose="020B0604020202020204" pitchFamily="34" charset="0"/>
                <a:cs typeface="Arial" panose="020B0604020202020204" pitchFamily="34" charset="0"/>
              </a:rPr>
              <a:t>Not precise</a:t>
            </a:r>
            <a:r>
              <a:rPr lang="en-US" sz="600" dirty="0">
                <a:latin typeface="Arial" panose="020B0604020202020204" pitchFamily="34" charset="0"/>
                <a:cs typeface="Arial" panose="020B0604020202020204" pitchFamily="34" charset="0"/>
              </a:rPr>
              <a:t>: path of info flow marked unauthorized, but should be authorized, </a:t>
            </a:r>
            <a:r>
              <a:rPr lang="en-US" sz="600" dirty="0" err="1">
                <a:latin typeface="Arial" panose="020B0604020202020204" pitchFamily="34" charset="0"/>
                <a:cs typeface="Arial" panose="020B0604020202020204" pitchFamily="34" charset="0"/>
              </a:rPr>
              <a:t>i.e</a:t>
            </a:r>
            <a:r>
              <a:rPr lang="en-US" sz="600" dirty="0">
                <a:latin typeface="Arial" panose="020B0604020202020204" pitchFamily="34" charset="0"/>
                <a:cs typeface="Arial" panose="020B0604020202020204" pitchFamily="34" charset="0"/>
              </a:rPr>
              <a:t> it is false positive</a:t>
            </a:r>
          </a:p>
          <a:p>
            <a:r>
              <a:rPr lang="en-US" sz="600" b="1" dirty="0">
                <a:latin typeface="Arial" panose="020B0604020202020204" pitchFamily="34" charset="0"/>
                <a:cs typeface="Arial" panose="020B0604020202020204" pitchFamily="34" charset="0"/>
              </a:rPr>
              <a:t>Secure: No</a:t>
            </a:r>
            <a:r>
              <a:rPr lang="en-US" sz="600" dirty="0">
                <a:latin typeface="Arial" panose="020B0604020202020204" pitchFamily="34" charset="0"/>
                <a:cs typeface="Arial" panose="020B0604020202020204" pitchFamily="34" charset="0"/>
              </a:rPr>
              <a:t> unauthorized path of info flow will remain undetected</a:t>
            </a:r>
            <a:endParaRPr lang="en-US" sz="600" b="1" dirty="0">
              <a:latin typeface="Arial" panose="020B0604020202020204" pitchFamily="34" charset="0"/>
              <a:cs typeface="Arial" panose="020B0604020202020204" pitchFamily="34" charset="0"/>
            </a:endParaRPr>
          </a:p>
          <a:p>
            <a:r>
              <a:rPr lang="en-US" sz="600" b="1" dirty="0">
                <a:latin typeface="Arial" panose="020B0604020202020204" pitchFamily="34" charset="0"/>
                <a:cs typeface="Arial" panose="020B0604020202020204" pitchFamily="34" charset="0"/>
              </a:rPr>
              <a:t>Certified: </a:t>
            </a:r>
            <a:r>
              <a:rPr lang="en-US" sz="600" dirty="0">
                <a:latin typeface="Arial" panose="020B0604020202020204" pitchFamily="34" charset="0"/>
                <a:cs typeface="Arial" panose="020B0604020202020204" pitchFamily="34" charset="0"/>
              </a:rPr>
              <a:t>Set of statements is certified with respect to an information flow security policy if the information flow </a:t>
            </a:r>
            <a:r>
              <a:rPr lang="en-US" sz="600" b="1" dirty="0">
                <a:latin typeface="Arial" panose="020B0604020202020204" pitchFamily="34" charset="0"/>
                <a:cs typeface="Arial" panose="020B0604020202020204" pitchFamily="34" charset="0"/>
              </a:rPr>
              <a:t>within that set </a:t>
            </a:r>
            <a:r>
              <a:rPr lang="en-US" sz="600" dirty="0">
                <a:latin typeface="Arial" panose="020B0604020202020204" pitchFamily="34" charset="0"/>
                <a:cs typeface="Arial" panose="020B0604020202020204" pitchFamily="34" charset="0"/>
              </a:rPr>
              <a:t>of statements </a:t>
            </a:r>
            <a:r>
              <a:rPr lang="en-US" sz="600" b="1" dirty="0">
                <a:latin typeface="Arial" panose="020B0604020202020204" pitchFamily="34" charset="0"/>
                <a:cs typeface="Arial" panose="020B0604020202020204" pitchFamily="34" charset="0"/>
              </a:rPr>
              <a:t>does not violate the security policy</a:t>
            </a:r>
            <a:r>
              <a:rPr lang="en-US" sz="600" dirty="0">
                <a:latin typeface="Arial" panose="020B0604020202020204" pitchFamily="34" charset="0"/>
                <a:cs typeface="Arial" panose="020B0604020202020204" pitchFamily="34" charset="0"/>
              </a:rPr>
              <a:t>.</a:t>
            </a:r>
          </a:p>
          <a:p>
            <a:r>
              <a:rPr lang="en-US" sz="600" dirty="0">
                <a:solidFill>
                  <a:schemeClr val="accent3"/>
                </a:solidFill>
                <a:latin typeface="Arial" panose="020B0604020202020204" pitchFamily="34" charset="0"/>
                <a:cs typeface="Arial" panose="020B0604020202020204" pitchFamily="34" charset="0"/>
              </a:rPr>
              <a:t>Example: if x ==1 then y := m, else y := n.</a:t>
            </a:r>
          </a:p>
          <a:p>
            <a:r>
              <a:rPr lang="en-US" sz="600" dirty="0">
                <a:solidFill>
                  <a:schemeClr val="accent3"/>
                </a:solidFill>
                <a:latin typeface="Arial" panose="020B0604020202020204" pitchFamily="34" charset="0"/>
                <a:cs typeface="Arial" panose="020B0604020202020204" pitchFamily="34" charset="0"/>
              </a:rPr>
              <a:t>There is info flow from X and m to y, info flow from X and n to y.</a:t>
            </a:r>
          </a:p>
          <a:p>
            <a:r>
              <a:rPr lang="en-US" sz="600" dirty="0">
                <a:solidFill>
                  <a:schemeClr val="accent3"/>
                </a:solidFill>
                <a:latin typeface="Arial" panose="020B0604020202020204" pitchFamily="34" charset="0"/>
                <a:cs typeface="Arial" panose="020B0604020202020204" pitchFamily="34" charset="0"/>
              </a:rPr>
              <a:t>If the security policy states: X≤Y and M≤Y and N≤Y, certified</a:t>
            </a:r>
          </a:p>
          <a:p>
            <a:r>
              <a:rPr lang="en-US" sz="600" dirty="0">
                <a:highlight>
                  <a:srgbClr val="00FF00"/>
                </a:highlight>
                <a:latin typeface="Arial" panose="020B0604020202020204" pitchFamily="34" charset="0"/>
                <a:cs typeface="Arial" panose="020B0604020202020204" pitchFamily="34" charset="0"/>
              </a:rPr>
              <a:t>Array: </a:t>
            </a:r>
          </a:p>
          <a:p>
            <a:r>
              <a:rPr lang="en-US" sz="600" dirty="0">
                <a:highlight>
                  <a:srgbClr val="C0C0C0"/>
                </a:highlight>
                <a:latin typeface="Arial" panose="020B0604020202020204" pitchFamily="34" charset="0"/>
                <a:cs typeface="Arial" panose="020B0604020202020204" pitchFamily="34" charset="0"/>
              </a:rPr>
              <a:t>.</a:t>
            </a:r>
            <a:r>
              <a:rPr lang="en-US" sz="600" dirty="0">
                <a:latin typeface="Arial" panose="020B0604020202020204" pitchFamily="34" charset="0"/>
                <a:cs typeface="Arial" panose="020B0604020202020204" pitchFamily="34" charset="0"/>
              </a:rPr>
              <a:t>.. := m[</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 </a:t>
            </a:r>
            <a:r>
              <a:rPr lang="en-US" sz="600" dirty="0" err="1">
                <a:latin typeface="Arial" panose="020B0604020202020204" pitchFamily="34" charset="0"/>
                <a:cs typeface="Arial" panose="020B0604020202020204" pitchFamily="34" charset="0"/>
              </a:rPr>
              <a:t>nformation</a:t>
            </a:r>
            <a:r>
              <a:rPr lang="en-US" sz="600" dirty="0">
                <a:latin typeface="Arial" panose="020B0604020202020204" pitchFamily="34" charset="0"/>
                <a:cs typeface="Arial" panose="020B0604020202020204" pitchFamily="34" charset="0"/>
              </a:rPr>
              <a:t> flowing out</a:t>
            </a:r>
          </a:p>
          <a:p>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and M[</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affect the var assigned, security class of array is max(I,M[</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a:t>
            </a:r>
          </a:p>
          <a:p>
            <a:r>
              <a:rPr lang="en-US" sz="600" dirty="0">
                <a:latin typeface="Arial" panose="020B0604020202020204" pitchFamily="34" charset="0"/>
                <a:cs typeface="Arial" panose="020B0604020202020204" pitchFamily="34" charset="0"/>
              </a:rPr>
              <a:t>m[</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 ... #information flowing in</a:t>
            </a:r>
          </a:p>
          <a:p>
            <a:r>
              <a:rPr lang="en-US" sz="600" dirty="0">
                <a:latin typeface="Arial" panose="020B0604020202020204" pitchFamily="34" charset="0"/>
                <a:cs typeface="Arial" panose="020B0604020202020204" pitchFamily="34" charset="0"/>
              </a:rPr>
              <a:t>only variable m[</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 is affected, security class for the array is m[</a:t>
            </a:r>
            <a:r>
              <a:rPr lang="en-US" sz="600" dirty="0" err="1">
                <a:latin typeface="Arial" panose="020B0604020202020204" pitchFamily="34" charset="0"/>
                <a:cs typeface="Arial" panose="020B0604020202020204" pitchFamily="34" charset="0"/>
              </a:rPr>
              <a:t>i</a:t>
            </a:r>
            <a:r>
              <a:rPr lang="en-US" sz="600" dirty="0">
                <a:latin typeface="Arial" panose="020B0604020202020204" pitchFamily="34" charset="0"/>
                <a:cs typeface="Arial" panose="020B0604020202020204" pitchFamily="34" charset="0"/>
              </a:rPr>
              <a:t>].</a:t>
            </a:r>
          </a:p>
          <a:p>
            <a:r>
              <a:rPr lang="en-US" sz="600" dirty="0">
                <a:highlight>
                  <a:srgbClr val="00FF00"/>
                </a:highlight>
                <a:latin typeface="Arial" panose="020B0604020202020204" pitchFamily="34" charset="0"/>
                <a:cs typeface="Arial" panose="020B0604020202020204" pitchFamily="34" charset="0"/>
              </a:rPr>
              <a:t>Assignment statement:</a:t>
            </a:r>
          </a:p>
          <a:p>
            <a:r>
              <a:rPr lang="en-US" sz="600" dirty="0">
                <a:latin typeface="Arial" panose="020B0604020202020204" pitchFamily="34" charset="0"/>
                <a:cs typeface="Arial" panose="020B0604020202020204" pitchFamily="34" charset="0"/>
              </a:rPr>
              <a:t>x := </a:t>
            </a:r>
            <a:r>
              <a:rPr lang="en-US" sz="600" dirty="0" err="1">
                <a:latin typeface="Arial" panose="020B0604020202020204" pitchFamily="34" charset="0"/>
                <a:cs typeface="Arial" panose="020B0604020202020204" pitchFamily="34" charset="0"/>
              </a:rPr>
              <a:t>y+z</a:t>
            </a:r>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Info flow from Y &amp; Z to X, certified if security policy states max(Y,Z) ≤ X</a:t>
            </a:r>
          </a:p>
          <a:p>
            <a:r>
              <a:rPr lang="en-US" sz="600" dirty="0">
                <a:highlight>
                  <a:srgbClr val="00FFFF"/>
                </a:highlight>
                <a:latin typeface="Arial" panose="020B0604020202020204" pitchFamily="34" charset="0"/>
                <a:cs typeface="Arial" panose="020B0604020202020204" pitchFamily="34" charset="0"/>
              </a:rPr>
              <a:t>G:</a:t>
            </a:r>
            <a:r>
              <a:rPr lang="en-US" sz="600" dirty="0">
                <a:latin typeface="Arial" panose="020B0604020202020204" pitchFamily="34" charset="0"/>
                <a:cs typeface="Arial" panose="020B0604020202020204" pitchFamily="34" charset="0"/>
              </a:rPr>
              <a:t> statement y:= f(x</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x</a:t>
            </a:r>
            <a:r>
              <a:rPr lang="en-US" sz="600" baseline="-25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 security policy must state </a:t>
            </a:r>
            <a:r>
              <a:rPr lang="en-US" sz="600" b="1" dirty="0">
                <a:latin typeface="Arial" panose="020B0604020202020204" pitchFamily="34" charset="0"/>
                <a:cs typeface="Arial" panose="020B0604020202020204" pitchFamily="34" charset="0"/>
              </a:rPr>
              <a:t>max(X</a:t>
            </a:r>
            <a:r>
              <a:rPr lang="en-US" sz="600" b="1" baseline="-25000" dirty="0">
                <a:latin typeface="Arial" panose="020B0604020202020204" pitchFamily="34" charset="0"/>
                <a:cs typeface="Arial" panose="020B0604020202020204" pitchFamily="34" charset="0"/>
              </a:rPr>
              <a:t>1</a:t>
            </a:r>
            <a:r>
              <a:rPr lang="en-US" sz="600" b="1" dirty="0">
                <a:latin typeface="Arial" panose="020B0604020202020204" pitchFamily="34" charset="0"/>
                <a:cs typeface="Arial" panose="020B0604020202020204" pitchFamily="34" charset="0"/>
              </a:rPr>
              <a:t>,...,</a:t>
            </a:r>
            <a:r>
              <a:rPr lang="en-US" sz="600" b="1" dirty="0" err="1">
                <a:latin typeface="Arial" panose="020B0604020202020204" pitchFamily="34" charset="0"/>
                <a:cs typeface="Arial" panose="020B0604020202020204" pitchFamily="34" charset="0"/>
              </a:rPr>
              <a:t>X</a:t>
            </a:r>
            <a:r>
              <a:rPr lang="en-US" sz="600" b="1" baseline="-25000" dirty="0" err="1">
                <a:latin typeface="Arial" panose="020B0604020202020204" pitchFamily="34" charset="0"/>
                <a:cs typeface="Arial" panose="020B0604020202020204" pitchFamily="34" charset="0"/>
              </a:rPr>
              <a:t>n</a:t>
            </a:r>
            <a:r>
              <a:rPr lang="en-US" sz="600" b="1" dirty="0">
                <a:latin typeface="Arial" panose="020B0604020202020204" pitchFamily="34" charset="0"/>
                <a:cs typeface="Arial" panose="020B0604020202020204" pitchFamily="34" charset="0"/>
              </a:rPr>
              <a:t>)≤Y</a:t>
            </a:r>
          </a:p>
          <a:p>
            <a:r>
              <a:rPr lang="en-US" sz="600" dirty="0">
                <a:highlight>
                  <a:srgbClr val="00FF00"/>
                </a:highlight>
                <a:latin typeface="Arial" panose="020B0604020202020204" pitchFamily="34" charset="0"/>
                <a:cs typeface="Arial" panose="020B0604020202020204" pitchFamily="34" charset="0"/>
              </a:rPr>
              <a:t>Compound statement:</a:t>
            </a:r>
          </a:p>
          <a:p>
            <a:r>
              <a:rPr lang="en-US" sz="600" dirty="0">
                <a:latin typeface="Arial" panose="020B0604020202020204" pitchFamily="34" charset="0"/>
                <a:cs typeface="Arial" panose="020B0604020202020204" pitchFamily="34" charset="0"/>
              </a:rPr>
              <a:t>statement 1: x := </a:t>
            </a:r>
            <a:r>
              <a:rPr lang="en-US" sz="600" dirty="0" err="1">
                <a:latin typeface="Arial" panose="020B0604020202020204" pitchFamily="34" charset="0"/>
                <a:cs typeface="Arial" panose="020B0604020202020204" pitchFamily="34" charset="0"/>
              </a:rPr>
              <a:t>y+z</a:t>
            </a:r>
            <a:r>
              <a:rPr lang="en-US" sz="600" dirty="0">
                <a:latin typeface="Arial" panose="020B0604020202020204" pitchFamily="34" charset="0"/>
                <a:cs typeface="Arial" panose="020B0604020202020204" pitchFamily="34" charset="0"/>
              </a:rPr>
              <a:t>; </a:t>
            </a:r>
          </a:p>
          <a:p>
            <a:r>
              <a:rPr lang="en-US" sz="600" dirty="0">
                <a:latin typeface="Arial" panose="020B0604020202020204" pitchFamily="34" charset="0"/>
                <a:cs typeface="Arial" panose="020B0604020202020204" pitchFamily="34" charset="0"/>
              </a:rPr>
              <a:t>statement 1 certified if sec policy states max(Y,Z)≤X</a:t>
            </a:r>
          </a:p>
          <a:p>
            <a:r>
              <a:rPr lang="en-US" sz="600" dirty="0">
                <a:latin typeface="Arial" panose="020B0604020202020204" pitchFamily="34" charset="0"/>
                <a:cs typeface="Arial" panose="020B0604020202020204" pitchFamily="34" charset="0"/>
              </a:rPr>
              <a:t>statement 2: m := n*o-x;</a:t>
            </a:r>
          </a:p>
          <a:p>
            <a:r>
              <a:rPr lang="en-US" sz="600" dirty="0">
                <a:latin typeface="Arial" panose="020B0604020202020204" pitchFamily="34" charset="0"/>
                <a:cs typeface="Arial" panose="020B0604020202020204" pitchFamily="34" charset="0"/>
              </a:rPr>
              <a:t>statement 2 certified if security policy states max(N,O,X)≤M</a:t>
            </a:r>
          </a:p>
          <a:p>
            <a:r>
              <a:rPr lang="en-US" sz="600" dirty="0">
                <a:latin typeface="Arial" panose="020B0604020202020204" pitchFamily="34" charset="0"/>
                <a:cs typeface="Arial" panose="020B0604020202020204" pitchFamily="34" charset="0"/>
              </a:rPr>
              <a:t>entire code to be certified, sec policy is max(Y,Z)≤X and max(N,O,X)≤M</a:t>
            </a:r>
          </a:p>
          <a:p>
            <a:r>
              <a:rPr lang="en-US" sz="600" dirty="0">
                <a:highlight>
                  <a:srgbClr val="00FFFF"/>
                </a:highlight>
                <a:latin typeface="Arial" panose="020B0604020202020204" pitchFamily="34" charset="0"/>
                <a:cs typeface="Arial" panose="020B0604020202020204" pitchFamily="34" charset="0"/>
              </a:rPr>
              <a:t>G:</a:t>
            </a:r>
            <a:r>
              <a:rPr lang="en-US" sz="600" dirty="0">
                <a:latin typeface="Arial" panose="020B0604020202020204" pitchFamily="34" charset="0"/>
                <a:cs typeface="Arial" panose="020B0604020202020204" pitchFamily="34" charset="0"/>
              </a:rPr>
              <a:t> &lt;s_1&gt;;...&lt;</a:t>
            </a:r>
            <a:r>
              <a:rPr lang="en-US" sz="600" dirty="0" err="1">
                <a:latin typeface="Arial" panose="020B0604020202020204" pitchFamily="34" charset="0"/>
                <a:cs typeface="Arial" panose="020B0604020202020204" pitchFamily="34" charset="0"/>
              </a:rPr>
              <a:t>s_n</a:t>
            </a:r>
            <a:r>
              <a:rPr lang="en-US" sz="600" dirty="0">
                <a:latin typeface="Arial" panose="020B0604020202020204" pitchFamily="34" charset="0"/>
                <a:cs typeface="Arial" panose="020B0604020202020204" pitchFamily="34" charset="0"/>
              </a:rPr>
              <a:t>&gt;; certify each statement with security policy</a:t>
            </a:r>
          </a:p>
          <a:p>
            <a:r>
              <a:rPr lang="en-US" sz="600" dirty="0">
                <a:highlight>
                  <a:srgbClr val="00FF00"/>
                </a:highlight>
                <a:latin typeface="Arial" panose="020B0604020202020204" pitchFamily="34" charset="0"/>
                <a:cs typeface="Arial" panose="020B0604020202020204" pitchFamily="34" charset="0"/>
              </a:rPr>
              <a:t>Conditional statement:</a:t>
            </a:r>
          </a:p>
          <a:p>
            <a:r>
              <a:rPr lang="en-US" sz="600" dirty="0">
                <a:latin typeface="Arial" panose="020B0604020202020204" pitchFamily="34" charset="0"/>
                <a:cs typeface="Arial" panose="020B0604020202020204" pitchFamily="34" charset="0"/>
              </a:rPr>
              <a:t>if x + y &lt; z then m := n, else p := n * o – x;</a:t>
            </a:r>
          </a:p>
          <a:p>
            <a:r>
              <a:rPr lang="en-US" sz="600" dirty="0">
                <a:latin typeface="Arial" panose="020B0604020202020204" pitchFamily="34" charset="0"/>
                <a:cs typeface="Arial" panose="020B0604020202020204" pitchFamily="34" charset="0"/>
              </a:rPr>
              <a:t>security policy: N≤M and max(N,O,X)≤P</a:t>
            </a:r>
          </a:p>
          <a:p>
            <a:r>
              <a:rPr lang="en-US" sz="600" dirty="0">
                <a:latin typeface="Arial" panose="020B0604020202020204" pitchFamily="34" charset="0"/>
                <a:cs typeface="Arial" panose="020B0604020202020204" pitchFamily="34" charset="0"/>
              </a:rPr>
              <a:t>info about </a:t>
            </a:r>
            <a:r>
              <a:rPr lang="en-US" sz="600" dirty="0" err="1">
                <a:latin typeface="Arial" panose="020B0604020202020204" pitchFamily="34" charset="0"/>
                <a:cs typeface="Arial" panose="020B0604020202020204" pitchFamily="34" charset="0"/>
              </a:rPr>
              <a:t>x,y,z</a:t>
            </a:r>
            <a:r>
              <a:rPr lang="en-US" sz="600" dirty="0">
                <a:latin typeface="Arial" panose="020B0604020202020204" pitchFamily="34" charset="0"/>
                <a:cs typeface="Arial" panose="020B0604020202020204" pitchFamily="34" charset="0"/>
              </a:rPr>
              <a:t> revealed in conditional step, since they are part of the condition, security policy also must have max(X,Y,Z) ≤ min(M,P)</a:t>
            </a:r>
          </a:p>
          <a:p>
            <a:r>
              <a:rPr lang="en-US" sz="600" dirty="0">
                <a:highlight>
                  <a:srgbClr val="00FFFF"/>
                </a:highlight>
                <a:latin typeface="Arial" panose="020B0604020202020204" pitchFamily="34" charset="0"/>
                <a:cs typeface="Arial" panose="020B0604020202020204" pitchFamily="34" charset="0"/>
              </a:rPr>
              <a:t>G: </a:t>
            </a:r>
            <a:r>
              <a:rPr lang="en-US" sz="600" dirty="0">
                <a:latin typeface="Arial" panose="020B0604020202020204" pitchFamily="34" charset="0"/>
                <a:cs typeface="Arial" panose="020B0604020202020204" pitchFamily="34" charset="0"/>
              </a:rPr>
              <a:t>if f(x</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x</a:t>
            </a:r>
            <a:r>
              <a:rPr lang="en-US" sz="600" baseline="-25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 then &lt;s_1&gt; else &lt;s_2&gt;, certify &lt;s_1&gt; &amp; &lt;s_2&gt; and max(X</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X</a:t>
            </a:r>
            <a:r>
              <a:rPr lang="en-US" sz="600" baseline="-25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)≤min(Y|Y is target of assignment in &lt;s_1&gt;, &lt;s_2&gt;)</a:t>
            </a:r>
          </a:p>
          <a:p>
            <a:r>
              <a:rPr lang="en-US" sz="600" dirty="0">
                <a:highlight>
                  <a:srgbClr val="00FF00"/>
                </a:highlight>
                <a:latin typeface="Arial" panose="020B0604020202020204" pitchFamily="34" charset="0"/>
                <a:cs typeface="Arial" panose="020B0604020202020204" pitchFamily="34" charset="0"/>
              </a:rPr>
              <a:t>Iterative statement:</a:t>
            </a:r>
          </a:p>
          <a:p>
            <a:r>
              <a:rPr lang="en-US" sz="600" dirty="0">
                <a:latin typeface="Arial" panose="020B0604020202020204" pitchFamily="34" charset="0"/>
                <a:cs typeface="Arial" panose="020B0604020202020204" pitchFamily="34" charset="0"/>
              </a:rPr>
              <a:t>while f(x</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x</a:t>
            </a:r>
            <a:r>
              <a:rPr lang="en-US" sz="600" baseline="-25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 do</a:t>
            </a:r>
          </a:p>
          <a:p>
            <a:r>
              <a:rPr lang="en-US" sz="600" dirty="0">
                <a:latin typeface="Arial" panose="020B0604020202020204" pitchFamily="34" charset="0"/>
                <a:cs typeface="Arial" panose="020B0604020202020204" pitchFamily="34" charset="0"/>
              </a:rPr>
              <a:t>      &lt;s_1&gt;</a:t>
            </a:r>
          </a:p>
          <a:p>
            <a:r>
              <a:rPr lang="en-US" sz="600" dirty="0">
                <a:latin typeface="Arial" panose="020B0604020202020204" pitchFamily="34" charset="0"/>
                <a:cs typeface="Arial" panose="020B0604020202020204" pitchFamily="34" charset="0"/>
              </a:rPr>
              <a:t>      end</a:t>
            </a:r>
          </a:p>
          <a:p>
            <a:r>
              <a:rPr lang="en-US" sz="600" dirty="0">
                <a:highlight>
                  <a:srgbClr val="00FFFF"/>
                </a:highlight>
                <a:latin typeface="Arial" panose="020B0604020202020204" pitchFamily="34" charset="0"/>
                <a:cs typeface="Arial" panose="020B0604020202020204" pitchFamily="34" charset="0"/>
              </a:rPr>
              <a:t>G: </a:t>
            </a:r>
            <a:r>
              <a:rPr lang="en-US" sz="600" dirty="0">
                <a:latin typeface="Arial" panose="020B0604020202020204" pitchFamily="34" charset="0"/>
                <a:cs typeface="Arial" panose="020B0604020202020204" pitchFamily="34" charset="0"/>
              </a:rPr>
              <a:t>check loop terminates eventually, certify &lt;s_1&gt;, </a:t>
            </a:r>
          </a:p>
          <a:p>
            <a:r>
              <a:rPr lang="en-US" sz="600" dirty="0">
                <a:latin typeface="Arial" panose="020B0604020202020204" pitchFamily="34" charset="0"/>
                <a:cs typeface="Arial" panose="020B0604020202020204" pitchFamily="34" charset="0"/>
              </a:rPr>
              <a:t>max(X</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X</a:t>
            </a:r>
            <a:r>
              <a:rPr lang="en-US" sz="600" baseline="-25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 min(Y | Y is target of assignment in &lt;s_1&gt;)</a:t>
            </a:r>
          </a:p>
          <a:p>
            <a:r>
              <a:rPr lang="en-US" sz="600" dirty="0">
                <a:highlight>
                  <a:srgbClr val="00FF00"/>
                </a:highlight>
                <a:latin typeface="Arial" panose="020B0604020202020204" pitchFamily="34" charset="0"/>
                <a:cs typeface="Arial" panose="020B0604020202020204" pitchFamily="34" charset="0"/>
              </a:rPr>
              <a:t>Infinite loops:</a:t>
            </a:r>
          </a:p>
          <a:p>
            <a:r>
              <a:rPr lang="en-US" sz="600" dirty="0">
                <a:latin typeface="Arial" panose="020B0604020202020204" pitchFamily="34" charset="0"/>
                <a:cs typeface="Arial" panose="020B0604020202020204" pitchFamily="34" charset="0"/>
              </a:rPr>
              <a:t>Compiler-based mech cant detect if loop will terminate at compile time. </a:t>
            </a:r>
          </a:p>
          <a:p>
            <a:r>
              <a:rPr lang="en-US" sz="600" dirty="0">
                <a:latin typeface="Arial" panose="020B0604020202020204" pitchFamily="34" charset="0"/>
                <a:cs typeface="Arial" panose="020B0604020202020204" pitchFamily="34" charset="0"/>
              </a:rPr>
              <a:t>Use execution-based mech (dynamic), check info flow at run time</a:t>
            </a:r>
          </a:p>
          <a:p>
            <a:r>
              <a:rPr lang="en-US" sz="600" dirty="0">
                <a:highlight>
                  <a:srgbClr val="FFFF00"/>
                </a:highlight>
                <a:latin typeface="Arial" panose="020B0604020202020204" pitchFamily="34" charset="0"/>
                <a:cs typeface="Arial" panose="020B0604020202020204" pitchFamily="34" charset="0"/>
              </a:rPr>
              <a:t>Execution based mechanism: </a:t>
            </a:r>
            <a:r>
              <a:rPr lang="en-US" sz="600" dirty="0">
                <a:latin typeface="Arial" panose="020B0604020202020204" pitchFamily="34" charset="0"/>
                <a:cs typeface="Arial" panose="020B0604020202020204" pitchFamily="34" charset="0"/>
              </a:rPr>
              <a:t>dynamic in nature</a:t>
            </a:r>
          </a:p>
          <a:p>
            <a:r>
              <a:rPr lang="en-US" sz="600" dirty="0">
                <a:latin typeface="Arial" panose="020B0604020202020204" pitchFamily="34" charset="0"/>
                <a:cs typeface="Arial" panose="020B0604020202020204" pitchFamily="34" charset="0"/>
              </a:rPr>
              <a:t>Stops any info flow that violate security policy.</a:t>
            </a:r>
          </a:p>
          <a:p>
            <a:r>
              <a:rPr lang="en-US" sz="600" dirty="0">
                <a:latin typeface="Arial" panose="020B0604020202020204" pitchFamily="34" charset="0"/>
                <a:cs typeface="Arial" panose="020B0604020202020204" pitchFamily="34" charset="0"/>
              </a:rPr>
              <a:t>Before y := f(x</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x</a:t>
            </a:r>
            <a:r>
              <a:rPr lang="en-US" sz="600" baseline="-25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 executed, execution-based mech verify max(X</a:t>
            </a:r>
            <a:r>
              <a:rPr lang="en-US" sz="600" baseline="-25000" dirty="0">
                <a:latin typeface="Arial" panose="020B0604020202020204" pitchFamily="34" charset="0"/>
                <a:cs typeface="Arial" panose="020B0604020202020204" pitchFamily="34" charset="0"/>
              </a:rPr>
              <a:t>1</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X</a:t>
            </a:r>
            <a:r>
              <a:rPr lang="en-US" sz="600" baseline="-25000" dirty="0" err="1">
                <a:latin typeface="Arial" panose="020B0604020202020204" pitchFamily="34" charset="0"/>
                <a:cs typeface="Arial" panose="020B0604020202020204" pitchFamily="34" charset="0"/>
              </a:rPr>
              <a:t>n</a:t>
            </a:r>
            <a:r>
              <a:rPr lang="en-US" sz="600" dirty="0">
                <a:latin typeface="Arial" panose="020B0604020202020204" pitchFamily="34" charset="0"/>
                <a:cs typeface="Arial" panose="020B0604020202020204" pitchFamily="34" charset="0"/>
              </a:rPr>
              <a:t>)≤Y. Block if verification fails.</a:t>
            </a:r>
          </a:p>
          <a:p>
            <a:r>
              <a:rPr lang="en-US" sz="600" dirty="0">
                <a:latin typeface="Arial" panose="020B0604020202020204" pitchFamily="34" charset="0"/>
                <a:cs typeface="Arial" panose="020B0604020202020204" pitchFamily="34" charset="0"/>
              </a:rPr>
              <a:t>Easily checks for </a:t>
            </a:r>
            <a:r>
              <a:rPr lang="en-US" sz="600" b="1" dirty="0">
                <a:latin typeface="Arial" panose="020B0604020202020204" pitchFamily="34" charset="0"/>
                <a:cs typeface="Arial" panose="020B0604020202020204" pitchFamily="34" charset="0"/>
              </a:rPr>
              <a:t>explicit </a:t>
            </a:r>
            <a:r>
              <a:rPr lang="en-US" sz="600" dirty="0">
                <a:latin typeface="Arial" panose="020B0604020202020204" pitchFamily="34" charset="0"/>
                <a:cs typeface="Arial" panose="020B0604020202020204" pitchFamily="34" charset="0"/>
              </a:rPr>
              <a:t>flow of information, </a:t>
            </a:r>
            <a:r>
              <a:rPr lang="en-US" sz="600" b="1" dirty="0">
                <a:latin typeface="Arial" panose="020B0604020202020204" pitchFamily="34" charset="0"/>
                <a:cs typeface="Arial" panose="020B0604020202020204" pitchFamily="34" charset="0"/>
              </a:rPr>
              <a:t>hard</a:t>
            </a:r>
            <a:r>
              <a:rPr lang="en-US" sz="600" dirty="0">
                <a:latin typeface="Arial" panose="020B0604020202020204" pitchFamily="34" charset="0"/>
                <a:cs typeface="Arial" panose="020B0604020202020204" pitchFamily="34" charset="0"/>
              </a:rPr>
              <a:t> to check implicit flow</a:t>
            </a:r>
          </a:p>
        </p:txBody>
      </p:sp>
      <p:pic>
        <p:nvPicPr>
          <p:cNvPr id="9" name="Picture 8">
            <a:extLst>
              <a:ext uri="{FF2B5EF4-FFF2-40B4-BE49-F238E27FC236}">
                <a16:creationId xmlns:a16="http://schemas.microsoft.com/office/drawing/2014/main" id="{BCEA0DCE-9FB8-E773-B951-0CBAB0C27CC6}"/>
              </a:ext>
            </a:extLst>
          </p:cNvPr>
          <p:cNvPicPr>
            <a:picLocks noChangeAspect="1"/>
          </p:cNvPicPr>
          <p:nvPr/>
        </p:nvPicPr>
        <p:blipFill>
          <a:blip r:embed="rId3"/>
          <a:stretch>
            <a:fillRect/>
          </a:stretch>
        </p:blipFill>
        <p:spPr>
          <a:xfrm>
            <a:off x="4892984" y="-1"/>
            <a:ext cx="2070119" cy="841353"/>
          </a:xfrm>
          <a:prstGeom prst="rect">
            <a:avLst/>
          </a:prstGeom>
        </p:spPr>
      </p:pic>
      <p:pic>
        <p:nvPicPr>
          <p:cNvPr id="10" name="Picture 9">
            <a:extLst>
              <a:ext uri="{FF2B5EF4-FFF2-40B4-BE49-F238E27FC236}">
                <a16:creationId xmlns:a16="http://schemas.microsoft.com/office/drawing/2014/main" id="{9956C288-6735-E87F-AC08-67B924C2246D}"/>
              </a:ext>
            </a:extLst>
          </p:cNvPr>
          <p:cNvPicPr>
            <a:picLocks noChangeAspect="1"/>
          </p:cNvPicPr>
          <p:nvPr/>
        </p:nvPicPr>
        <p:blipFill>
          <a:blip r:embed="rId4"/>
          <a:stretch>
            <a:fillRect/>
          </a:stretch>
        </p:blipFill>
        <p:spPr>
          <a:xfrm>
            <a:off x="4892984" y="816580"/>
            <a:ext cx="2469260" cy="648786"/>
          </a:xfrm>
          <a:prstGeom prst="rect">
            <a:avLst/>
          </a:prstGeom>
        </p:spPr>
      </p:pic>
      <p:pic>
        <p:nvPicPr>
          <p:cNvPr id="11" name="Picture 10">
            <a:extLst>
              <a:ext uri="{FF2B5EF4-FFF2-40B4-BE49-F238E27FC236}">
                <a16:creationId xmlns:a16="http://schemas.microsoft.com/office/drawing/2014/main" id="{EC54E2BB-DFD3-61EF-13E7-E24DDE9F4D14}"/>
              </a:ext>
            </a:extLst>
          </p:cNvPr>
          <p:cNvPicPr>
            <a:picLocks noChangeAspect="1"/>
          </p:cNvPicPr>
          <p:nvPr/>
        </p:nvPicPr>
        <p:blipFill>
          <a:blip r:embed="rId5"/>
          <a:stretch>
            <a:fillRect/>
          </a:stretch>
        </p:blipFill>
        <p:spPr>
          <a:xfrm>
            <a:off x="4883923" y="1470841"/>
            <a:ext cx="2455630" cy="643612"/>
          </a:xfrm>
          <a:prstGeom prst="rect">
            <a:avLst/>
          </a:prstGeom>
        </p:spPr>
      </p:pic>
      <p:pic>
        <p:nvPicPr>
          <p:cNvPr id="12" name="Picture 11">
            <a:extLst>
              <a:ext uri="{FF2B5EF4-FFF2-40B4-BE49-F238E27FC236}">
                <a16:creationId xmlns:a16="http://schemas.microsoft.com/office/drawing/2014/main" id="{187F2FEE-778B-46AB-3B0C-CFE6C7D9E3F6}"/>
              </a:ext>
            </a:extLst>
          </p:cNvPr>
          <p:cNvPicPr>
            <a:picLocks noChangeAspect="1"/>
          </p:cNvPicPr>
          <p:nvPr/>
        </p:nvPicPr>
        <p:blipFill>
          <a:blip r:embed="rId6"/>
          <a:stretch>
            <a:fillRect/>
          </a:stretch>
        </p:blipFill>
        <p:spPr>
          <a:xfrm>
            <a:off x="4883922" y="2195811"/>
            <a:ext cx="2455631" cy="889862"/>
          </a:xfrm>
          <a:prstGeom prst="rect">
            <a:avLst/>
          </a:prstGeom>
        </p:spPr>
      </p:pic>
      <p:pic>
        <p:nvPicPr>
          <p:cNvPr id="13" name="Picture 12">
            <a:extLst>
              <a:ext uri="{FF2B5EF4-FFF2-40B4-BE49-F238E27FC236}">
                <a16:creationId xmlns:a16="http://schemas.microsoft.com/office/drawing/2014/main" id="{E1235011-F677-735B-BA19-748A439909C5}"/>
              </a:ext>
            </a:extLst>
          </p:cNvPr>
          <p:cNvPicPr>
            <a:picLocks noChangeAspect="1"/>
          </p:cNvPicPr>
          <p:nvPr/>
        </p:nvPicPr>
        <p:blipFill>
          <a:blip r:embed="rId7"/>
          <a:stretch>
            <a:fillRect/>
          </a:stretch>
        </p:blipFill>
        <p:spPr>
          <a:xfrm>
            <a:off x="4897708" y="3085893"/>
            <a:ext cx="2464536" cy="2510878"/>
          </a:xfrm>
          <a:prstGeom prst="rect">
            <a:avLst/>
          </a:prstGeom>
        </p:spPr>
      </p:pic>
      <p:pic>
        <p:nvPicPr>
          <p:cNvPr id="14" name="Picture 13">
            <a:extLst>
              <a:ext uri="{FF2B5EF4-FFF2-40B4-BE49-F238E27FC236}">
                <a16:creationId xmlns:a16="http://schemas.microsoft.com/office/drawing/2014/main" id="{AA62AF8B-8886-5B93-452C-31F6E91E8295}"/>
              </a:ext>
            </a:extLst>
          </p:cNvPr>
          <p:cNvPicPr>
            <a:picLocks noChangeAspect="1"/>
          </p:cNvPicPr>
          <p:nvPr/>
        </p:nvPicPr>
        <p:blipFill>
          <a:blip r:embed="rId8"/>
          <a:stretch>
            <a:fillRect/>
          </a:stretch>
        </p:blipFill>
        <p:spPr>
          <a:xfrm>
            <a:off x="4897053" y="5551901"/>
            <a:ext cx="2527999" cy="676251"/>
          </a:xfrm>
          <a:prstGeom prst="rect">
            <a:avLst/>
          </a:prstGeom>
        </p:spPr>
      </p:pic>
      <p:pic>
        <p:nvPicPr>
          <p:cNvPr id="15" name="Picture 14">
            <a:extLst>
              <a:ext uri="{FF2B5EF4-FFF2-40B4-BE49-F238E27FC236}">
                <a16:creationId xmlns:a16="http://schemas.microsoft.com/office/drawing/2014/main" id="{A01761FB-1C24-8A2C-877A-90A0D2A4F4A9}"/>
              </a:ext>
            </a:extLst>
          </p:cNvPr>
          <p:cNvPicPr>
            <a:picLocks noChangeAspect="1"/>
          </p:cNvPicPr>
          <p:nvPr/>
        </p:nvPicPr>
        <p:blipFill>
          <a:blip r:embed="rId9"/>
          <a:stretch>
            <a:fillRect/>
          </a:stretch>
        </p:blipFill>
        <p:spPr>
          <a:xfrm>
            <a:off x="4897708" y="6233627"/>
            <a:ext cx="2489941" cy="607072"/>
          </a:xfrm>
          <a:prstGeom prst="rect">
            <a:avLst/>
          </a:prstGeom>
        </p:spPr>
      </p:pic>
    </p:spTree>
    <p:extLst>
      <p:ext uri="{BB962C8B-B14F-4D97-AF65-F5344CB8AC3E}">
        <p14:creationId xmlns:p14="http://schemas.microsoft.com/office/powerpoint/2010/main" val="3137082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B54C34-46D5-8331-FFBA-4B10AB4F8E87}"/>
              </a:ext>
            </a:extLst>
          </p:cNvPr>
          <p:cNvPicPr>
            <a:picLocks noChangeAspect="1"/>
          </p:cNvPicPr>
          <p:nvPr/>
        </p:nvPicPr>
        <p:blipFill>
          <a:blip r:embed="rId2"/>
          <a:stretch>
            <a:fillRect/>
          </a:stretch>
        </p:blipFill>
        <p:spPr>
          <a:xfrm>
            <a:off x="0" y="-1"/>
            <a:ext cx="1951410" cy="1314215"/>
          </a:xfrm>
          <a:prstGeom prst="rect">
            <a:avLst/>
          </a:prstGeom>
        </p:spPr>
      </p:pic>
      <p:pic>
        <p:nvPicPr>
          <p:cNvPr id="5" name="Picture 4">
            <a:extLst>
              <a:ext uri="{FF2B5EF4-FFF2-40B4-BE49-F238E27FC236}">
                <a16:creationId xmlns:a16="http://schemas.microsoft.com/office/drawing/2014/main" id="{5ECFD983-F000-68E6-C710-25779F8F5377}"/>
              </a:ext>
            </a:extLst>
          </p:cNvPr>
          <p:cNvPicPr>
            <a:picLocks noChangeAspect="1"/>
          </p:cNvPicPr>
          <p:nvPr/>
        </p:nvPicPr>
        <p:blipFill>
          <a:blip r:embed="rId3"/>
          <a:stretch>
            <a:fillRect/>
          </a:stretch>
        </p:blipFill>
        <p:spPr>
          <a:xfrm>
            <a:off x="1" y="1256694"/>
            <a:ext cx="1951410" cy="772216"/>
          </a:xfrm>
          <a:prstGeom prst="rect">
            <a:avLst/>
          </a:prstGeom>
        </p:spPr>
      </p:pic>
      <p:pic>
        <p:nvPicPr>
          <p:cNvPr id="6" name="Picture 5">
            <a:extLst>
              <a:ext uri="{FF2B5EF4-FFF2-40B4-BE49-F238E27FC236}">
                <a16:creationId xmlns:a16="http://schemas.microsoft.com/office/drawing/2014/main" id="{E34B24C2-6053-122F-E74C-71D1B222FF12}"/>
              </a:ext>
            </a:extLst>
          </p:cNvPr>
          <p:cNvPicPr>
            <a:picLocks noChangeAspect="1"/>
          </p:cNvPicPr>
          <p:nvPr/>
        </p:nvPicPr>
        <p:blipFill>
          <a:blip r:embed="rId4"/>
          <a:stretch>
            <a:fillRect/>
          </a:stretch>
        </p:blipFill>
        <p:spPr>
          <a:xfrm>
            <a:off x="0" y="2014392"/>
            <a:ext cx="1659467" cy="1446366"/>
          </a:xfrm>
          <a:prstGeom prst="rect">
            <a:avLst/>
          </a:prstGeom>
        </p:spPr>
      </p:pic>
      <p:pic>
        <p:nvPicPr>
          <p:cNvPr id="7" name="Picture 6">
            <a:extLst>
              <a:ext uri="{FF2B5EF4-FFF2-40B4-BE49-F238E27FC236}">
                <a16:creationId xmlns:a16="http://schemas.microsoft.com/office/drawing/2014/main" id="{41A9A69A-02F4-55AC-68DF-4C1D110E935C}"/>
              </a:ext>
            </a:extLst>
          </p:cNvPr>
          <p:cNvPicPr>
            <a:picLocks noChangeAspect="1"/>
          </p:cNvPicPr>
          <p:nvPr/>
        </p:nvPicPr>
        <p:blipFill>
          <a:blip r:embed="rId5"/>
          <a:stretch>
            <a:fillRect/>
          </a:stretch>
        </p:blipFill>
        <p:spPr>
          <a:xfrm>
            <a:off x="0" y="3429001"/>
            <a:ext cx="2046427" cy="2172306"/>
          </a:xfrm>
          <a:prstGeom prst="rect">
            <a:avLst/>
          </a:prstGeom>
        </p:spPr>
      </p:pic>
      <p:pic>
        <p:nvPicPr>
          <p:cNvPr id="8" name="Picture 7">
            <a:extLst>
              <a:ext uri="{FF2B5EF4-FFF2-40B4-BE49-F238E27FC236}">
                <a16:creationId xmlns:a16="http://schemas.microsoft.com/office/drawing/2014/main" id="{2D1D4E29-FB8A-9DDF-8B0E-F1CEB079EBA0}"/>
              </a:ext>
            </a:extLst>
          </p:cNvPr>
          <p:cNvPicPr>
            <a:picLocks noChangeAspect="1"/>
          </p:cNvPicPr>
          <p:nvPr/>
        </p:nvPicPr>
        <p:blipFill>
          <a:blip r:embed="rId6"/>
          <a:stretch>
            <a:fillRect/>
          </a:stretch>
        </p:blipFill>
        <p:spPr>
          <a:xfrm>
            <a:off x="1969266" y="62491"/>
            <a:ext cx="2535458" cy="3903801"/>
          </a:xfrm>
          <a:prstGeom prst="rect">
            <a:avLst/>
          </a:prstGeom>
        </p:spPr>
      </p:pic>
      <p:pic>
        <p:nvPicPr>
          <p:cNvPr id="9" name="Picture 8">
            <a:extLst>
              <a:ext uri="{FF2B5EF4-FFF2-40B4-BE49-F238E27FC236}">
                <a16:creationId xmlns:a16="http://schemas.microsoft.com/office/drawing/2014/main" id="{B00C2C1F-CDC9-0809-29BC-8E1210CDA175}"/>
              </a:ext>
            </a:extLst>
          </p:cNvPr>
          <p:cNvPicPr>
            <a:picLocks noChangeAspect="1"/>
          </p:cNvPicPr>
          <p:nvPr/>
        </p:nvPicPr>
        <p:blipFill>
          <a:blip r:embed="rId7"/>
          <a:stretch>
            <a:fillRect/>
          </a:stretch>
        </p:blipFill>
        <p:spPr>
          <a:xfrm>
            <a:off x="2064282" y="3966292"/>
            <a:ext cx="2535458" cy="1378595"/>
          </a:xfrm>
          <a:prstGeom prst="rect">
            <a:avLst/>
          </a:prstGeom>
        </p:spPr>
      </p:pic>
      <p:pic>
        <p:nvPicPr>
          <p:cNvPr id="10" name="Picture 9">
            <a:extLst>
              <a:ext uri="{FF2B5EF4-FFF2-40B4-BE49-F238E27FC236}">
                <a16:creationId xmlns:a16="http://schemas.microsoft.com/office/drawing/2014/main" id="{2953C093-0163-3B95-FAE0-9D6C5FA417F9}"/>
              </a:ext>
            </a:extLst>
          </p:cNvPr>
          <p:cNvPicPr>
            <a:picLocks noChangeAspect="1"/>
          </p:cNvPicPr>
          <p:nvPr/>
        </p:nvPicPr>
        <p:blipFill rotWithShape="1">
          <a:blip r:embed="rId8"/>
          <a:srcRect l="-1288"/>
          <a:stretch/>
        </p:blipFill>
        <p:spPr>
          <a:xfrm>
            <a:off x="4504724" y="0"/>
            <a:ext cx="3002703" cy="4560798"/>
          </a:xfrm>
          <a:prstGeom prst="rect">
            <a:avLst/>
          </a:prstGeom>
        </p:spPr>
      </p:pic>
      <p:pic>
        <p:nvPicPr>
          <p:cNvPr id="11" name="Picture 10">
            <a:extLst>
              <a:ext uri="{FF2B5EF4-FFF2-40B4-BE49-F238E27FC236}">
                <a16:creationId xmlns:a16="http://schemas.microsoft.com/office/drawing/2014/main" id="{CB01ABDD-4901-B69E-4DFB-5C9938B4351B}"/>
              </a:ext>
            </a:extLst>
          </p:cNvPr>
          <p:cNvPicPr>
            <a:picLocks noChangeAspect="1"/>
          </p:cNvPicPr>
          <p:nvPr/>
        </p:nvPicPr>
        <p:blipFill>
          <a:blip r:embed="rId9"/>
          <a:stretch>
            <a:fillRect/>
          </a:stretch>
        </p:blipFill>
        <p:spPr>
          <a:xfrm>
            <a:off x="7507428" y="1"/>
            <a:ext cx="2367564" cy="3276600"/>
          </a:xfrm>
          <a:prstGeom prst="rect">
            <a:avLst/>
          </a:prstGeom>
        </p:spPr>
      </p:pic>
    </p:spTree>
    <p:extLst>
      <p:ext uri="{BB962C8B-B14F-4D97-AF65-F5344CB8AC3E}">
        <p14:creationId xmlns:p14="http://schemas.microsoft.com/office/powerpoint/2010/main" val="3872735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3030</TotalTime>
  <Words>8010</Words>
  <Application>Microsoft Macintosh PowerPoint</Application>
  <PresentationFormat>A4 Paper (210x297 mm)</PresentationFormat>
  <Paragraphs>658</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Aptos</vt:lpstr>
      <vt:lpstr>Aptos Display</vt:lpstr>
      <vt:lpstr>Arial</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Student - Sng Wei Qi Amos</dc:creator>
  <cp:lastModifiedBy>Student - Sng Wei Qi Amos</cp:lastModifiedBy>
  <cp:revision>1</cp:revision>
  <dcterms:created xsi:type="dcterms:W3CDTF">2024-08-11T05:40:53Z</dcterms:created>
  <dcterms:modified xsi:type="dcterms:W3CDTF">2024-08-13T08:17:33Z</dcterms:modified>
</cp:coreProperties>
</file>